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4"/>
  </p:sldMasterIdLst>
  <p:notesMasterIdLst>
    <p:notesMasterId r:id="rId15"/>
  </p:notesMasterIdLst>
  <p:handoutMasterIdLst>
    <p:handoutMasterId r:id="rId16"/>
  </p:handoutMasterIdLst>
  <p:sldIdLst>
    <p:sldId id="301" r:id="rId5"/>
    <p:sldId id="391" r:id="rId6"/>
    <p:sldId id="392" r:id="rId7"/>
    <p:sldId id="397" r:id="rId8"/>
    <p:sldId id="398" r:id="rId9"/>
    <p:sldId id="399" r:id="rId10"/>
    <p:sldId id="400" r:id="rId11"/>
    <p:sldId id="393" r:id="rId12"/>
    <p:sldId id="401" r:id="rId13"/>
    <p:sldId id="300" r:id="rId14"/>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556" userDrawn="1">
          <p15:clr>
            <a:srgbClr val="A4A3A4"/>
          </p15:clr>
        </p15:guide>
        <p15:guide id="6" pos="767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3BF115-E478-18EB-F6AA-F028F8E0F004}" name="Daniel Falk" initials="DF" userId="S::daniel.falk@zooma.se::12da4c81-d942-4cb6-9f5a-bfc11da41364" providerId="AD"/>
  <p188:author id="{9D5685E6-BBD7-6D0F-AD0C-B86814097C70}" name="Anna Jodlovsky" initials="" userId="S::anna.jodlovsky@zooma.agency::f487092e-5800-4832-aff7-9fd2174620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EB"/>
    <a:srgbClr val="E4D7C8"/>
    <a:srgbClr val="F4541E"/>
    <a:srgbClr val="FFFFFF"/>
    <a:srgbClr val="FF9900"/>
    <a:srgbClr val="212121"/>
    <a:srgbClr val="DBDBDB"/>
    <a:srgbClr val="A9B4B7"/>
    <a:srgbClr val="D5C5BE"/>
    <a:srgbClr val="4949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22F99-A3B8-2CBE-9456-6B2A8EC3D1E8}" v="19" dt="2025-05-15T18:51:28.620"/>
    <p1510:client id="{FE14AC18-F5E6-154B-8E57-FA7681E6D47B}" v="74" dt="2025-05-16T07:21:40.08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0" d="100"/>
          <a:sy n="60" d="100"/>
        </p:scale>
        <p:origin x="800" y="208"/>
      </p:cViewPr>
      <p:guideLst>
        <p:guide orient="horz" pos="556"/>
        <p:guide pos="767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yat Ghebremichael" userId="S::niyat.ghebremichael@zooma.agency::6c0c6f9b-4512-434c-a27c-11b8c388e691" providerId="AD" clId="Web-{39622F99-A3B8-2CBE-9456-6B2A8EC3D1E8}"/>
    <pc:docChg chg="modSld">
      <pc:chgData name="Niyat Ghebremichael" userId="S::niyat.ghebremichael@zooma.agency::6c0c6f9b-4512-434c-a27c-11b8c388e691" providerId="AD" clId="Web-{39622F99-A3B8-2CBE-9456-6B2A8EC3D1E8}" dt="2025-05-15T18:51:28.432" v="17" actId="20577"/>
      <pc:docMkLst>
        <pc:docMk/>
      </pc:docMkLst>
      <pc:sldChg chg="modSp">
        <pc:chgData name="Niyat Ghebremichael" userId="S::niyat.ghebremichael@zooma.agency::6c0c6f9b-4512-434c-a27c-11b8c388e691" providerId="AD" clId="Web-{39622F99-A3B8-2CBE-9456-6B2A8EC3D1E8}" dt="2025-05-15T18:51:28.432" v="17" actId="20577"/>
        <pc:sldMkLst>
          <pc:docMk/>
          <pc:sldMk cId="917497473" sldId="391"/>
        </pc:sldMkLst>
        <pc:spChg chg="mod">
          <ac:chgData name="Niyat Ghebremichael" userId="S::niyat.ghebremichael@zooma.agency::6c0c6f9b-4512-434c-a27c-11b8c388e691" providerId="AD" clId="Web-{39622F99-A3B8-2CBE-9456-6B2A8EC3D1E8}" dt="2025-05-15T18:51:28.432" v="17" actId="20577"/>
          <ac:spMkLst>
            <pc:docMk/>
            <pc:sldMk cId="917497473" sldId="391"/>
            <ac:spMk id="17" creationId="{CBD50CFB-2FE3-0FBB-3B41-C29362351003}"/>
          </ac:spMkLst>
        </pc:spChg>
      </pc:sldChg>
    </pc:docChg>
  </pc:docChgLst>
  <pc:docChgLst>
    <pc:chgData name="Niyat Ghebremichael" userId="6c0c6f9b-4512-434c-a27c-11b8c388e691" providerId="ADAL" clId="{FE14AC18-F5E6-154B-8E57-FA7681E6D47B}"/>
    <pc:docChg chg="undo custSel modSld">
      <pc:chgData name="Niyat Ghebremichael" userId="6c0c6f9b-4512-434c-a27c-11b8c388e691" providerId="ADAL" clId="{FE14AC18-F5E6-154B-8E57-FA7681E6D47B}" dt="2025-05-16T07:22:32.951" v="249" actId="255"/>
      <pc:docMkLst>
        <pc:docMk/>
      </pc:docMkLst>
      <pc:sldChg chg="addSp modSp mod">
        <pc:chgData name="Niyat Ghebremichael" userId="6c0c6f9b-4512-434c-a27c-11b8c388e691" providerId="ADAL" clId="{FE14AC18-F5E6-154B-8E57-FA7681E6D47B}" dt="2025-05-16T07:22:32.951" v="249" actId="255"/>
        <pc:sldMkLst>
          <pc:docMk/>
          <pc:sldMk cId="3931719" sldId="300"/>
        </pc:sldMkLst>
        <pc:spChg chg="add mod">
          <ac:chgData name="Niyat Ghebremichael" userId="6c0c6f9b-4512-434c-a27c-11b8c388e691" providerId="ADAL" clId="{FE14AC18-F5E6-154B-8E57-FA7681E6D47B}" dt="2025-05-16T07:22:32.951" v="249" actId="255"/>
          <ac:spMkLst>
            <pc:docMk/>
            <pc:sldMk cId="3931719" sldId="300"/>
            <ac:spMk id="4" creationId="{2E42612D-22DC-A260-0C4C-6E4BDCF39FA6}"/>
          </ac:spMkLst>
        </pc:spChg>
      </pc:sldChg>
      <pc:sldChg chg="delSp modSp mod">
        <pc:chgData name="Niyat Ghebremichael" userId="6c0c6f9b-4512-434c-a27c-11b8c388e691" providerId="ADAL" clId="{FE14AC18-F5E6-154B-8E57-FA7681E6D47B}" dt="2025-05-15T19:00:33.563" v="66" actId="14100"/>
        <pc:sldMkLst>
          <pc:docMk/>
          <pc:sldMk cId="1497941659" sldId="301"/>
        </pc:sldMkLst>
        <pc:spChg chg="del mod">
          <ac:chgData name="Niyat Ghebremichael" userId="6c0c6f9b-4512-434c-a27c-11b8c388e691" providerId="ADAL" clId="{FE14AC18-F5E6-154B-8E57-FA7681E6D47B}" dt="2025-05-15T19:00:12.116" v="56" actId="478"/>
          <ac:spMkLst>
            <pc:docMk/>
            <pc:sldMk cId="1497941659" sldId="301"/>
            <ac:spMk id="3" creationId="{B22E3A82-D035-12AA-F147-AACA93583606}"/>
          </ac:spMkLst>
        </pc:spChg>
        <pc:spChg chg="mod">
          <ac:chgData name="Niyat Ghebremichael" userId="6c0c6f9b-4512-434c-a27c-11b8c388e691" providerId="ADAL" clId="{FE14AC18-F5E6-154B-8E57-FA7681E6D47B}" dt="2025-05-15T19:00:33.563" v="66" actId="14100"/>
          <ac:spMkLst>
            <pc:docMk/>
            <pc:sldMk cId="1497941659" sldId="301"/>
            <ac:spMk id="5" creationId="{E9A16588-1390-3314-BCBC-611E663D0FDD}"/>
          </ac:spMkLst>
        </pc:spChg>
      </pc:sldChg>
      <pc:sldChg chg="addSp delSp modSp mod">
        <pc:chgData name="Niyat Ghebremichael" userId="6c0c6f9b-4512-434c-a27c-11b8c388e691" providerId="ADAL" clId="{FE14AC18-F5E6-154B-8E57-FA7681E6D47B}" dt="2025-05-16T07:21:40.083" v="248"/>
        <pc:sldMkLst>
          <pc:docMk/>
          <pc:sldMk cId="917497473" sldId="391"/>
        </pc:sldMkLst>
        <pc:spChg chg="add del mod">
          <ac:chgData name="Niyat Ghebremichael" userId="6c0c6f9b-4512-434c-a27c-11b8c388e691" providerId="ADAL" clId="{FE14AC18-F5E6-154B-8E57-FA7681E6D47B}" dt="2025-05-15T19:34:17.585" v="183"/>
          <ac:spMkLst>
            <pc:docMk/>
            <pc:sldMk cId="917497473" sldId="391"/>
            <ac:spMk id="2" creationId="{AFAC27B9-1E48-F3CE-8F59-5FF661B67FE3}"/>
          </ac:spMkLst>
        </pc:spChg>
        <pc:spChg chg="mod">
          <ac:chgData name="Niyat Ghebremichael" userId="6c0c6f9b-4512-434c-a27c-11b8c388e691" providerId="ADAL" clId="{FE14AC18-F5E6-154B-8E57-FA7681E6D47B}" dt="2025-05-16T07:21:40.083" v="248"/>
          <ac:spMkLst>
            <pc:docMk/>
            <pc:sldMk cId="917497473" sldId="391"/>
            <ac:spMk id="17" creationId="{CBD50CFB-2FE3-0FBB-3B41-C29362351003}"/>
          </ac:spMkLst>
        </pc:spChg>
        <pc:picChg chg="mod modCrop">
          <ac:chgData name="Niyat Ghebremichael" userId="6c0c6f9b-4512-434c-a27c-11b8c388e691" providerId="ADAL" clId="{FE14AC18-F5E6-154B-8E57-FA7681E6D47B}" dt="2025-05-15T19:34:11.678" v="181"/>
          <ac:picMkLst>
            <pc:docMk/>
            <pc:sldMk cId="917497473" sldId="391"/>
            <ac:picMk id="3" creationId="{D12F45A9-204D-294E-1BC4-6523BB474DA0}"/>
          </ac:picMkLst>
        </pc:picChg>
      </pc:sldChg>
      <pc:sldChg chg="modSp mod">
        <pc:chgData name="Niyat Ghebremichael" userId="6c0c6f9b-4512-434c-a27c-11b8c388e691" providerId="ADAL" clId="{FE14AC18-F5E6-154B-8E57-FA7681E6D47B}" dt="2025-05-15T19:07:01.472" v="103" actId="20577"/>
        <pc:sldMkLst>
          <pc:docMk/>
          <pc:sldMk cId="3335088374" sldId="393"/>
        </pc:sldMkLst>
        <pc:spChg chg="mod">
          <ac:chgData name="Niyat Ghebremichael" userId="6c0c6f9b-4512-434c-a27c-11b8c388e691" providerId="ADAL" clId="{FE14AC18-F5E6-154B-8E57-FA7681E6D47B}" dt="2025-05-15T18:55:24.871" v="38"/>
          <ac:spMkLst>
            <pc:docMk/>
            <pc:sldMk cId="3335088374" sldId="393"/>
            <ac:spMk id="3" creationId="{A59D6702-8FCF-DC4C-75A4-E2302A3788C2}"/>
          </ac:spMkLst>
        </pc:spChg>
        <pc:spChg chg="mod">
          <ac:chgData name="Niyat Ghebremichael" userId="6c0c6f9b-4512-434c-a27c-11b8c388e691" providerId="ADAL" clId="{FE14AC18-F5E6-154B-8E57-FA7681E6D47B}" dt="2025-05-15T19:07:01.472" v="103" actId="20577"/>
          <ac:spMkLst>
            <pc:docMk/>
            <pc:sldMk cId="3335088374" sldId="393"/>
            <ac:spMk id="6" creationId="{BD00B713-DB94-093D-F31A-195D2AD34EA8}"/>
          </ac:spMkLst>
        </pc:spChg>
      </pc:sldChg>
      <pc:sldChg chg="modSp">
        <pc:chgData name="Niyat Ghebremichael" userId="6c0c6f9b-4512-434c-a27c-11b8c388e691" providerId="ADAL" clId="{FE14AC18-F5E6-154B-8E57-FA7681E6D47B}" dt="2025-05-15T18:52:13.947" v="0"/>
        <pc:sldMkLst>
          <pc:docMk/>
          <pc:sldMk cId="2121637884" sldId="397"/>
        </pc:sldMkLst>
        <pc:spChg chg="mod">
          <ac:chgData name="Niyat Ghebremichael" userId="6c0c6f9b-4512-434c-a27c-11b8c388e691" providerId="ADAL" clId="{FE14AC18-F5E6-154B-8E57-FA7681E6D47B}" dt="2025-05-15T18:52:13.947" v="0"/>
          <ac:spMkLst>
            <pc:docMk/>
            <pc:sldMk cId="2121637884" sldId="397"/>
            <ac:spMk id="6" creationId="{F2752A3C-C569-B1F6-189F-E8B9FCEAAB10}"/>
          </ac:spMkLst>
        </pc:spChg>
      </pc:sldChg>
      <pc:sldChg chg="modSp mod">
        <pc:chgData name="Niyat Ghebremichael" userId="6c0c6f9b-4512-434c-a27c-11b8c388e691" providerId="ADAL" clId="{FE14AC18-F5E6-154B-8E57-FA7681E6D47B}" dt="2025-05-15T19:03:14.442" v="67" actId="2711"/>
        <pc:sldMkLst>
          <pc:docMk/>
          <pc:sldMk cId="3742473482" sldId="398"/>
        </pc:sldMkLst>
        <pc:spChg chg="mod">
          <ac:chgData name="Niyat Ghebremichael" userId="6c0c6f9b-4512-434c-a27c-11b8c388e691" providerId="ADAL" clId="{FE14AC18-F5E6-154B-8E57-FA7681E6D47B}" dt="2025-05-15T19:03:14.442" v="67" actId="2711"/>
          <ac:spMkLst>
            <pc:docMk/>
            <pc:sldMk cId="3742473482" sldId="398"/>
            <ac:spMk id="6" creationId="{3C19C56D-0B36-A628-6C70-6DFB650E3B06}"/>
          </ac:spMkLst>
        </pc:spChg>
      </pc:sldChg>
      <pc:sldChg chg="modSp mod">
        <pc:chgData name="Niyat Ghebremichael" userId="6c0c6f9b-4512-434c-a27c-11b8c388e691" providerId="ADAL" clId="{FE14AC18-F5E6-154B-8E57-FA7681E6D47B}" dt="2025-05-15T18:53:26.211" v="10" actId="2711"/>
        <pc:sldMkLst>
          <pc:docMk/>
          <pc:sldMk cId="278386461" sldId="399"/>
        </pc:sldMkLst>
        <pc:spChg chg="mod">
          <ac:chgData name="Niyat Ghebremichael" userId="6c0c6f9b-4512-434c-a27c-11b8c388e691" providerId="ADAL" clId="{FE14AC18-F5E6-154B-8E57-FA7681E6D47B}" dt="2025-05-15T18:52:53.073" v="6"/>
          <ac:spMkLst>
            <pc:docMk/>
            <pc:sldMk cId="278386461" sldId="399"/>
            <ac:spMk id="3" creationId="{36712AFF-CE60-7E06-E552-98D7EFBCFB23}"/>
          </ac:spMkLst>
        </pc:spChg>
        <pc:spChg chg="mod">
          <ac:chgData name="Niyat Ghebremichael" userId="6c0c6f9b-4512-434c-a27c-11b8c388e691" providerId="ADAL" clId="{FE14AC18-F5E6-154B-8E57-FA7681E6D47B}" dt="2025-05-15T18:53:26.211" v="10" actId="2711"/>
          <ac:spMkLst>
            <pc:docMk/>
            <pc:sldMk cId="278386461" sldId="399"/>
            <ac:spMk id="6" creationId="{19E47B86-AB77-4733-E86E-E091951258E1}"/>
          </ac:spMkLst>
        </pc:spChg>
      </pc:sldChg>
      <pc:sldChg chg="modSp mod">
        <pc:chgData name="Niyat Ghebremichael" userId="6c0c6f9b-4512-434c-a27c-11b8c388e691" providerId="ADAL" clId="{FE14AC18-F5E6-154B-8E57-FA7681E6D47B}" dt="2025-05-15T19:03:29.410" v="68" actId="2711"/>
        <pc:sldMkLst>
          <pc:docMk/>
          <pc:sldMk cId="936125815" sldId="400"/>
        </pc:sldMkLst>
        <pc:spChg chg="mod">
          <ac:chgData name="Niyat Ghebremichael" userId="6c0c6f9b-4512-434c-a27c-11b8c388e691" providerId="ADAL" clId="{FE14AC18-F5E6-154B-8E57-FA7681E6D47B}" dt="2025-05-15T18:53:42.866" v="16"/>
          <ac:spMkLst>
            <pc:docMk/>
            <pc:sldMk cId="936125815" sldId="400"/>
            <ac:spMk id="3" creationId="{4222302A-F66E-B4FD-CBA7-F8310FB7B8F7}"/>
          </ac:spMkLst>
        </pc:spChg>
        <pc:spChg chg="mod">
          <ac:chgData name="Niyat Ghebremichael" userId="6c0c6f9b-4512-434c-a27c-11b8c388e691" providerId="ADAL" clId="{FE14AC18-F5E6-154B-8E57-FA7681E6D47B}" dt="2025-05-15T19:03:29.410" v="68" actId="2711"/>
          <ac:spMkLst>
            <pc:docMk/>
            <pc:sldMk cId="936125815" sldId="400"/>
            <ac:spMk id="6" creationId="{3CB049C1-041D-2B57-C79C-5863F8E4CF15}"/>
          </ac:spMkLst>
        </pc:spChg>
      </pc:sldChg>
      <pc:sldChg chg="modSp mod">
        <pc:chgData name="Niyat Ghebremichael" userId="6c0c6f9b-4512-434c-a27c-11b8c388e691" providerId="ADAL" clId="{FE14AC18-F5E6-154B-8E57-FA7681E6D47B}" dt="2025-05-15T19:07:40.343" v="106" actId="20577"/>
        <pc:sldMkLst>
          <pc:docMk/>
          <pc:sldMk cId="3946035690" sldId="401"/>
        </pc:sldMkLst>
        <pc:graphicFrameChg chg="modGraphic">
          <ac:chgData name="Niyat Ghebremichael" userId="6c0c6f9b-4512-434c-a27c-11b8c388e691" providerId="ADAL" clId="{FE14AC18-F5E6-154B-8E57-FA7681E6D47B}" dt="2025-05-15T19:07:40.343" v="106" actId="20577"/>
          <ac:graphicFrameMkLst>
            <pc:docMk/>
            <pc:sldMk cId="3946035690" sldId="401"/>
            <ac:graphicFrameMk id="4" creationId="{A0247B7A-EC41-4001-7C03-1842BB90675B}"/>
          </ac:graphicFrameMkLst>
        </pc:graphicFrameChg>
        <pc:graphicFrameChg chg="modGraphic">
          <ac:chgData name="Niyat Ghebremichael" userId="6c0c6f9b-4512-434c-a27c-11b8c388e691" providerId="ADAL" clId="{FE14AC18-F5E6-154B-8E57-FA7681E6D47B}" dt="2025-05-15T19:07:32.254" v="104" actId="20577"/>
          <ac:graphicFrameMkLst>
            <pc:docMk/>
            <pc:sldMk cId="3946035690" sldId="401"/>
            <ac:graphicFrameMk id="7" creationId="{F67962E4-F668-085E-22BF-1E13B17F8E55}"/>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9EF66C-84CD-A94F-BED9-4C50D1FC38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Footer Placeholder 3">
            <a:extLst>
              <a:ext uri="{FF2B5EF4-FFF2-40B4-BE49-F238E27FC236}">
                <a16:creationId xmlns:a16="http://schemas.microsoft.com/office/drawing/2014/main" id="{DF602C1C-C373-8D44-B7DB-804A2F8F09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6" name="Date Placeholder 5">
            <a:extLst>
              <a:ext uri="{FF2B5EF4-FFF2-40B4-BE49-F238E27FC236}">
                <a16:creationId xmlns:a16="http://schemas.microsoft.com/office/drawing/2014/main" id="{B9F71152-B98D-DF46-B5C0-3A81C6F669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E70872-B346-174D-8ACE-415D937D834B}" type="datetimeFigureOut">
              <a:rPr lang="en-GB" smtClean="0"/>
              <a:t>16/05/2025</a:t>
            </a:fld>
            <a:endParaRPr lang="en-GB"/>
          </a:p>
        </p:txBody>
      </p:sp>
    </p:spTree>
    <p:extLst>
      <p:ext uri="{BB962C8B-B14F-4D97-AF65-F5344CB8AC3E}">
        <p14:creationId xmlns:p14="http://schemas.microsoft.com/office/powerpoint/2010/main" val="3887519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892CE-97B5-D546-BE1B-F59992BB5298}" type="datetimeFigureOut">
              <a:rPr lang="en-US" smtClean="0"/>
              <a:t>5/16/25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2A539B-F60E-E844-9794-ABC62BAC4039}" type="slidenum">
              <a:rPr lang="en-US" smtClean="0"/>
              <a:t>‹#›</a:t>
            </a:fld>
            <a:endParaRPr lang="en-US"/>
          </a:p>
        </p:txBody>
      </p:sp>
    </p:spTree>
    <p:extLst>
      <p:ext uri="{BB962C8B-B14F-4D97-AF65-F5344CB8AC3E}">
        <p14:creationId xmlns:p14="http://schemas.microsoft.com/office/powerpoint/2010/main" val="1440453424"/>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endParaRPr lang="en-US"/>
          </a:p>
        </p:txBody>
      </p:sp>
      <p:sp>
        <p:nvSpPr>
          <p:cNvPr id="4" name="Platshållare för bildnummer 3"/>
          <p:cNvSpPr>
            <a:spLocks noGrp="1"/>
          </p:cNvSpPr>
          <p:nvPr>
            <p:ph type="sldNum" sz="quarter" idx="5"/>
          </p:nvPr>
        </p:nvSpPr>
        <p:spPr/>
        <p:txBody>
          <a:bodyPr/>
          <a:lstStyle/>
          <a:p>
            <a:fld id="{0C2A539B-F60E-E844-9794-ABC62BAC4039}" type="slidenum">
              <a:rPr lang="en-US" smtClean="0"/>
              <a:t>1</a:t>
            </a:fld>
            <a:endParaRPr lang="en-US"/>
          </a:p>
        </p:txBody>
      </p:sp>
    </p:spTree>
    <p:extLst>
      <p:ext uri="{BB962C8B-B14F-4D97-AF65-F5344CB8AC3E}">
        <p14:creationId xmlns:p14="http://schemas.microsoft.com/office/powerpoint/2010/main" val="30527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9546E-18BE-5BAF-FB0D-2568FAEC497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B5D17B4-1C0D-E7EE-D41C-D5AA56CBD6F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AD2CA93-BBF4-9332-61BE-D596D5469040}"/>
              </a:ext>
            </a:extLst>
          </p:cNvPr>
          <p:cNvSpPr>
            <a:spLocks noGrp="1"/>
          </p:cNvSpPr>
          <p:nvPr>
            <p:ph type="body" idx="1"/>
          </p:nvPr>
        </p:nvSpPr>
        <p:spPr/>
        <p:txBody>
          <a:bodyPr/>
          <a:lstStyle/>
          <a:p>
            <a:pPr marL="342900" indent="-342900">
              <a:buFont typeface="Arial" panose="020B0604020202020204" pitchFamily="34" charset="0"/>
              <a:buChar char="•"/>
            </a:pPr>
            <a:endParaRPr lang="en-US"/>
          </a:p>
        </p:txBody>
      </p:sp>
      <p:sp>
        <p:nvSpPr>
          <p:cNvPr id="4" name="Platshållare för bildnummer 3">
            <a:extLst>
              <a:ext uri="{FF2B5EF4-FFF2-40B4-BE49-F238E27FC236}">
                <a16:creationId xmlns:a16="http://schemas.microsoft.com/office/drawing/2014/main" id="{AECA3F30-B4EF-78C9-CD83-C8006D8A9FC7}"/>
              </a:ext>
            </a:extLst>
          </p:cNvPr>
          <p:cNvSpPr>
            <a:spLocks noGrp="1"/>
          </p:cNvSpPr>
          <p:nvPr>
            <p:ph type="sldNum" sz="quarter" idx="5"/>
          </p:nvPr>
        </p:nvSpPr>
        <p:spPr/>
        <p:txBody>
          <a:bodyPr/>
          <a:lstStyle/>
          <a:p>
            <a:fld id="{0C2A539B-F60E-E844-9794-ABC62BAC4039}" type="slidenum">
              <a:rPr lang="en-US" smtClean="0"/>
              <a:t>2</a:t>
            </a:fld>
            <a:endParaRPr lang="en-US"/>
          </a:p>
        </p:txBody>
      </p:sp>
    </p:spTree>
    <p:extLst>
      <p:ext uri="{BB962C8B-B14F-4D97-AF65-F5344CB8AC3E}">
        <p14:creationId xmlns:p14="http://schemas.microsoft.com/office/powerpoint/2010/main" val="308510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r>
              <a:rPr lang="en-US"/>
              <a:t>That's all for this time.</a:t>
            </a:r>
          </a:p>
          <a:p>
            <a:pPr marL="342900" indent="-342900">
              <a:buFont typeface="Arial" panose="020B0604020202020204" pitchFamily="34" charset="0"/>
              <a:buChar char="•"/>
            </a:pPr>
            <a:r>
              <a:rPr lang="en-US"/>
              <a:t>Feel free to reach out with any questions or for further discussion.</a:t>
            </a:r>
          </a:p>
        </p:txBody>
      </p:sp>
      <p:sp>
        <p:nvSpPr>
          <p:cNvPr id="4" name="Platshållare för bildnummer 3"/>
          <p:cNvSpPr>
            <a:spLocks noGrp="1"/>
          </p:cNvSpPr>
          <p:nvPr>
            <p:ph type="sldNum" sz="quarter" idx="5"/>
          </p:nvPr>
        </p:nvSpPr>
        <p:spPr/>
        <p:txBody>
          <a:bodyPr/>
          <a:lstStyle/>
          <a:p>
            <a:fld id="{0C2A539B-F60E-E844-9794-ABC62BAC4039}" type="slidenum">
              <a:rPr lang="en-US" smtClean="0"/>
              <a:t>10</a:t>
            </a:fld>
            <a:endParaRPr lang="en-US"/>
          </a:p>
        </p:txBody>
      </p:sp>
    </p:spTree>
    <p:extLst>
      <p:ext uri="{BB962C8B-B14F-4D97-AF65-F5344CB8AC3E}">
        <p14:creationId xmlns:p14="http://schemas.microsoft.com/office/powerpoint/2010/main" val="4058645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subheader #grey">
    <p:bg>
      <p:bgPr>
        <a:solidFill>
          <a:srgbClr val="DBDBDB"/>
        </a:solidFill>
        <a:effectLst/>
      </p:bgPr>
    </p:bg>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D91422E0-6604-A542-BA12-D570E2EB2E6A}"/>
              </a:ext>
            </a:extLst>
          </p:cNvPr>
          <p:cNvSpPr>
            <a:spLocks noGrp="1"/>
          </p:cNvSpPr>
          <p:nvPr>
            <p:ph type="body" sz="quarter" idx="10" hasCustomPrompt="1"/>
          </p:nvPr>
        </p:nvSpPr>
        <p:spPr>
          <a:xfrm>
            <a:off x="1047600" y="4849201"/>
            <a:ext cx="14239274" cy="1486286"/>
          </a:xfrm>
          <a:prstGeom prst="rect">
            <a:avLst/>
          </a:prstGeom>
        </p:spPr>
        <p:txBody>
          <a:bodyPr>
            <a:noAutofit/>
          </a:bodyPr>
          <a:lstStyle>
            <a:lvl1pPr marL="0" indent="0">
              <a:buNone/>
              <a:defRPr sz="8000" b="1">
                <a:solidFill>
                  <a:srgbClr val="212121"/>
                </a:solidFill>
                <a:latin typeface="Arial" panose="020B0604020202020204" pitchFamily="34" charset="0"/>
                <a:cs typeface="Arial" panose="020B0604020202020204" pitchFamily="34" charset="0"/>
              </a:defRPr>
            </a:lvl1pPr>
            <a:lvl2pPr marL="914354" indent="0">
              <a:buNone/>
              <a:defRPr>
                <a:latin typeface="Arial" panose="020B0604020202020204" pitchFamily="34" charset="0"/>
                <a:cs typeface="Arial" panose="020B0604020202020204" pitchFamily="34" charset="0"/>
              </a:defRPr>
            </a:lvl2pPr>
            <a:lvl3pPr marL="1828709" indent="0">
              <a:buNone/>
              <a:defRPr>
                <a:latin typeface="Arial" panose="020B0604020202020204" pitchFamily="34" charset="0"/>
                <a:cs typeface="Arial" panose="020B0604020202020204" pitchFamily="34" charset="0"/>
              </a:defRPr>
            </a:lvl3pPr>
            <a:lvl4pPr marL="2743063" indent="0">
              <a:buNone/>
              <a:defRPr>
                <a:latin typeface="Arial" panose="020B0604020202020204" pitchFamily="34" charset="0"/>
                <a:cs typeface="Arial" panose="020B0604020202020204" pitchFamily="34" charset="0"/>
              </a:defRPr>
            </a:lvl4pPr>
            <a:lvl5pPr marL="3657417" indent="0">
              <a:buNone/>
              <a:defRPr>
                <a:latin typeface="Arial" panose="020B0604020202020204" pitchFamily="34" charset="0"/>
                <a:cs typeface="Arial" panose="020B0604020202020204" pitchFamily="34" charset="0"/>
              </a:defRPr>
            </a:lvl5pPr>
          </a:lstStyle>
          <a:p>
            <a:pPr lvl="0"/>
            <a:r>
              <a:rPr lang="en-GB"/>
              <a:t>Title slide</a:t>
            </a:r>
          </a:p>
        </p:txBody>
      </p:sp>
      <p:pic>
        <p:nvPicPr>
          <p:cNvPr id="9" name="Picture 8">
            <a:extLst>
              <a:ext uri="{FF2B5EF4-FFF2-40B4-BE49-F238E27FC236}">
                <a16:creationId xmlns:a16="http://schemas.microsoft.com/office/drawing/2014/main" id="{B02B668C-D3AE-FB46-BEDD-40EB52A807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050686" y="12977452"/>
            <a:ext cx="2285851" cy="393700"/>
          </a:xfrm>
          <a:prstGeom prst="rect">
            <a:avLst/>
          </a:prstGeom>
        </p:spPr>
      </p:pic>
      <p:sp>
        <p:nvSpPr>
          <p:cNvPr id="10" name="Text Placeholder 19">
            <a:extLst>
              <a:ext uri="{FF2B5EF4-FFF2-40B4-BE49-F238E27FC236}">
                <a16:creationId xmlns:a16="http://schemas.microsoft.com/office/drawing/2014/main" id="{F4EA95F9-E745-6B41-BA1B-8FB3647CC8DC}"/>
              </a:ext>
            </a:extLst>
          </p:cNvPr>
          <p:cNvSpPr>
            <a:spLocks noGrp="1"/>
          </p:cNvSpPr>
          <p:nvPr>
            <p:ph type="body" sz="quarter" idx="13" hasCustomPrompt="1"/>
          </p:nvPr>
        </p:nvSpPr>
        <p:spPr>
          <a:xfrm>
            <a:off x="1035481" y="6223820"/>
            <a:ext cx="10159333" cy="2948815"/>
          </a:xfrm>
          <a:prstGeom prst="rect">
            <a:avLst/>
          </a:prstGeom>
        </p:spPr>
        <p:txBody>
          <a:bodyPr>
            <a:noAutofit/>
          </a:bodyPr>
          <a:lstStyle>
            <a:lvl1pPr marL="0" indent="0">
              <a:lnSpc>
                <a:spcPts val="3600"/>
              </a:lnSpc>
              <a:buNone/>
              <a:defRPr sz="2500" b="1">
                <a:solidFill>
                  <a:srgbClr val="212121"/>
                </a:solidFill>
                <a:latin typeface="Arial" panose="020B0604020202020204" pitchFamily="34" charset="0"/>
                <a:cs typeface="Arial" panose="020B0604020202020204" pitchFamily="34" charset="0"/>
              </a:defRPr>
            </a:lvl1pPr>
            <a:lvl2pPr marL="914354" indent="0">
              <a:buNone/>
              <a:defRPr>
                <a:latin typeface="Arial" panose="020B0604020202020204" pitchFamily="34" charset="0"/>
                <a:cs typeface="Arial" panose="020B0604020202020204" pitchFamily="34" charset="0"/>
              </a:defRPr>
            </a:lvl2pPr>
            <a:lvl3pPr marL="1828709" indent="0">
              <a:buNone/>
              <a:defRPr>
                <a:latin typeface="Arial" panose="020B0604020202020204" pitchFamily="34" charset="0"/>
                <a:cs typeface="Arial" panose="020B0604020202020204" pitchFamily="34" charset="0"/>
              </a:defRPr>
            </a:lvl3pPr>
            <a:lvl4pPr marL="2743063" indent="0">
              <a:buNone/>
              <a:defRPr>
                <a:latin typeface="Arial" panose="020B0604020202020204" pitchFamily="34" charset="0"/>
                <a:cs typeface="Arial" panose="020B0604020202020204" pitchFamily="34" charset="0"/>
              </a:defRPr>
            </a:lvl4pPr>
            <a:lvl5pPr marL="3657417" indent="0">
              <a:buNone/>
              <a:defRPr>
                <a:latin typeface="Arial" panose="020B0604020202020204" pitchFamily="34" charset="0"/>
                <a:cs typeface="Arial" panose="020B0604020202020204" pitchFamily="34" charset="0"/>
              </a:defRPr>
            </a:lvl5pPr>
          </a:lstStyle>
          <a:p>
            <a:pPr lvl="0"/>
            <a:r>
              <a:rPr lang="en-GB" noProof="0"/>
              <a:t>Month Day, Year</a:t>
            </a:r>
          </a:p>
        </p:txBody>
      </p:sp>
    </p:spTree>
    <p:extLst>
      <p:ext uri="{BB962C8B-B14F-4D97-AF65-F5344CB8AC3E}">
        <p14:creationId xmlns:p14="http://schemas.microsoft.com/office/powerpoint/2010/main" val="252522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hapter slide #grey">
    <p:bg>
      <p:bgPr>
        <a:solidFill>
          <a:srgbClr val="DBDBDB"/>
        </a:solidFill>
        <a:effectLst/>
      </p:bgPr>
    </p:bg>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6B004BD4-40F7-5F47-A657-8CB04C095D1C}"/>
              </a:ext>
            </a:extLst>
          </p:cNvPr>
          <p:cNvSpPr>
            <a:spLocks noGrp="1"/>
          </p:cNvSpPr>
          <p:nvPr>
            <p:ph type="body" sz="quarter" idx="10" hasCustomPrompt="1"/>
          </p:nvPr>
        </p:nvSpPr>
        <p:spPr>
          <a:xfrm>
            <a:off x="1047600" y="4849200"/>
            <a:ext cx="14239274" cy="2478003"/>
          </a:xfrm>
          <a:prstGeom prst="rect">
            <a:avLst/>
          </a:prstGeom>
        </p:spPr>
        <p:txBody>
          <a:bodyPr>
            <a:noAutofit/>
          </a:bodyPr>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sz="8000" b="1">
                <a:solidFill>
                  <a:srgbClr val="212121"/>
                </a:solidFill>
                <a:latin typeface="Arial" panose="020B0604020202020204" pitchFamily="34" charset="0"/>
                <a:cs typeface="Arial" panose="020B0604020202020204" pitchFamily="34" charset="0"/>
              </a:defRPr>
            </a:lvl1pPr>
            <a:lvl2pPr marL="914354" indent="0">
              <a:buNone/>
              <a:defRPr>
                <a:latin typeface="Arial" panose="020B0604020202020204" pitchFamily="34" charset="0"/>
                <a:cs typeface="Arial" panose="020B0604020202020204" pitchFamily="34" charset="0"/>
              </a:defRPr>
            </a:lvl2pPr>
            <a:lvl3pPr marL="1828709" indent="0">
              <a:buNone/>
              <a:defRPr>
                <a:latin typeface="Arial" panose="020B0604020202020204" pitchFamily="34" charset="0"/>
                <a:cs typeface="Arial" panose="020B0604020202020204" pitchFamily="34" charset="0"/>
              </a:defRPr>
            </a:lvl3pPr>
            <a:lvl4pPr marL="2743063" indent="0">
              <a:buNone/>
              <a:defRPr>
                <a:latin typeface="Arial" panose="020B0604020202020204" pitchFamily="34" charset="0"/>
                <a:cs typeface="Arial" panose="020B0604020202020204" pitchFamily="34" charset="0"/>
              </a:defRPr>
            </a:lvl4pPr>
            <a:lvl5pPr marL="3657417" indent="0">
              <a:buNone/>
              <a:defRPr>
                <a:latin typeface="Arial" panose="020B0604020202020204" pitchFamily="34" charset="0"/>
                <a:cs typeface="Arial" panose="020B0604020202020204" pitchFamily="34" charset="0"/>
              </a:defRPr>
            </a:lvl5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Title / chapter slide</a:t>
            </a:r>
          </a:p>
        </p:txBody>
      </p:sp>
      <p:pic>
        <p:nvPicPr>
          <p:cNvPr id="13" name="Picture 12">
            <a:extLst>
              <a:ext uri="{FF2B5EF4-FFF2-40B4-BE49-F238E27FC236}">
                <a16:creationId xmlns:a16="http://schemas.microsoft.com/office/drawing/2014/main" id="{DAF22EA9-0C20-8140-BCD4-40A50430C7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050686" y="12977452"/>
            <a:ext cx="2285851" cy="393700"/>
          </a:xfrm>
          <a:prstGeom prst="rect">
            <a:avLst/>
          </a:prstGeom>
        </p:spPr>
      </p:pic>
    </p:spTree>
    <p:extLst>
      <p:ext uri="{BB962C8B-B14F-4D97-AF65-F5344CB8AC3E}">
        <p14:creationId xmlns:p14="http://schemas.microsoft.com/office/powerpoint/2010/main" val="466515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left image right ">
    <p:bg>
      <p:bgPr>
        <a:solidFill>
          <a:schemeClr val="bg1"/>
        </a:solidFill>
        <a:effectLst/>
      </p:bgPr>
    </p:bg>
    <p:spTree>
      <p:nvGrpSpPr>
        <p:cNvPr id="1" name=""/>
        <p:cNvGrpSpPr/>
        <p:nvPr/>
      </p:nvGrpSpPr>
      <p:grpSpPr>
        <a:xfrm>
          <a:off x="0" y="0"/>
          <a:ext cx="0" cy="0"/>
          <a:chOff x="0" y="0"/>
          <a:chExt cx="0" cy="0"/>
        </a:xfrm>
      </p:grpSpPr>
      <p:sp>
        <p:nvSpPr>
          <p:cNvPr id="17" name="Text Placeholder 19">
            <a:extLst>
              <a:ext uri="{FF2B5EF4-FFF2-40B4-BE49-F238E27FC236}">
                <a16:creationId xmlns:a16="http://schemas.microsoft.com/office/drawing/2014/main" id="{46994725-A6BF-6844-81A1-CFC63AA67649}"/>
              </a:ext>
            </a:extLst>
          </p:cNvPr>
          <p:cNvSpPr>
            <a:spLocks noGrp="1"/>
          </p:cNvSpPr>
          <p:nvPr>
            <p:ph type="body" sz="quarter" idx="13" hasCustomPrompt="1"/>
          </p:nvPr>
        </p:nvSpPr>
        <p:spPr>
          <a:xfrm>
            <a:off x="1047600" y="1756800"/>
            <a:ext cx="10247352" cy="1432292"/>
          </a:xfrm>
          <a:prstGeom prst="rect">
            <a:avLst/>
          </a:prstGeom>
        </p:spPr>
        <p:txBody>
          <a:bodyPr>
            <a:noAutofit/>
          </a:bodyPr>
          <a:lstStyle>
            <a:lvl1pPr marL="0" indent="0">
              <a:buNone/>
              <a:defRPr sz="4000" b="1">
                <a:solidFill>
                  <a:srgbClr val="212121"/>
                </a:solidFill>
                <a:latin typeface="Arial" panose="020B0604020202020204" pitchFamily="34" charset="0"/>
                <a:cs typeface="Arial" panose="020B0604020202020204" pitchFamily="34" charset="0"/>
              </a:defRPr>
            </a:lvl1pPr>
            <a:lvl2pPr marL="914354" indent="0">
              <a:buNone/>
              <a:defRPr>
                <a:latin typeface="Arial" panose="020B0604020202020204" pitchFamily="34" charset="0"/>
                <a:cs typeface="Arial" panose="020B0604020202020204" pitchFamily="34" charset="0"/>
              </a:defRPr>
            </a:lvl2pPr>
            <a:lvl3pPr marL="1828709" indent="0">
              <a:buNone/>
              <a:defRPr>
                <a:latin typeface="Arial" panose="020B0604020202020204" pitchFamily="34" charset="0"/>
                <a:cs typeface="Arial" panose="020B0604020202020204" pitchFamily="34" charset="0"/>
              </a:defRPr>
            </a:lvl3pPr>
            <a:lvl4pPr marL="2743063" indent="0">
              <a:buNone/>
              <a:defRPr>
                <a:latin typeface="Arial" panose="020B0604020202020204" pitchFamily="34" charset="0"/>
                <a:cs typeface="Arial" panose="020B0604020202020204" pitchFamily="34" charset="0"/>
              </a:defRPr>
            </a:lvl4pPr>
            <a:lvl5pPr marL="3657417" indent="0">
              <a:buNone/>
              <a:defRPr>
                <a:latin typeface="Arial" panose="020B0604020202020204" pitchFamily="34" charset="0"/>
                <a:cs typeface="Arial" panose="020B0604020202020204" pitchFamily="34" charset="0"/>
              </a:defRPr>
            </a:lvl5pPr>
          </a:lstStyle>
          <a:p>
            <a:pPr lvl="0"/>
            <a:r>
              <a:rPr lang="en-GB"/>
              <a:t>Click here to add header</a:t>
            </a:r>
          </a:p>
        </p:txBody>
      </p:sp>
      <p:sp>
        <p:nvSpPr>
          <p:cNvPr id="18" name="Text Placeholder 2">
            <a:extLst>
              <a:ext uri="{FF2B5EF4-FFF2-40B4-BE49-F238E27FC236}">
                <a16:creationId xmlns:a16="http://schemas.microsoft.com/office/drawing/2014/main" id="{4E8ED7F5-7702-1C4B-9AE0-BDD6F328F852}"/>
              </a:ext>
            </a:extLst>
          </p:cNvPr>
          <p:cNvSpPr>
            <a:spLocks noGrp="1"/>
          </p:cNvSpPr>
          <p:nvPr>
            <p:ph type="body" sz="quarter" idx="14" hasCustomPrompt="1"/>
          </p:nvPr>
        </p:nvSpPr>
        <p:spPr>
          <a:xfrm>
            <a:off x="1047600" y="3211200"/>
            <a:ext cx="10247313" cy="8579163"/>
          </a:xfrm>
          <a:prstGeom prst="rect">
            <a:avLst/>
          </a:prstGeom>
        </p:spPr>
        <p:txBody>
          <a:bodyPr>
            <a:normAutofit/>
          </a:bodyPr>
          <a:lstStyle>
            <a:lvl1pPr>
              <a:lnSpc>
                <a:spcPts val="3600"/>
              </a:lnSpc>
              <a:spcBef>
                <a:spcPts val="2000"/>
              </a:spcBef>
              <a:defRPr sz="2500"/>
            </a:lvl1pPr>
            <a:lvl2pPr>
              <a:lnSpc>
                <a:spcPts val="3600"/>
              </a:lnSpc>
              <a:spcBef>
                <a:spcPts val="2000"/>
              </a:spcBef>
              <a:defRPr sz="2500"/>
            </a:lvl2pPr>
            <a:lvl3pPr>
              <a:lnSpc>
                <a:spcPts val="3600"/>
              </a:lnSpc>
              <a:spcBef>
                <a:spcPts val="2000"/>
              </a:spcBef>
              <a:defRPr sz="2500"/>
            </a:lvl3pPr>
            <a:lvl4pPr>
              <a:lnSpc>
                <a:spcPts val="3600"/>
              </a:lnSpc>
              <a:spcBef>
                <a:spcPts val="2000"/>
              </a:spcBef>
              <a:defRPr sz="2500"/>
            </a:lvl4pPr>
            <a:lvl5pPr>
              <a:lnSpc>
                <a:spcPts val="3600"/>
              </a:lnSpc>
              <a:spcBef>
                <a:spcPts val="2000"/>
              </a:spcBef>
              <a:defRPr sz="2500"/>
            </a:lvl5pPr>
          </a:lstStyle>
          <a:p>
            <a:pPr lvl="0"/>
            <a:r>
              <a:rPr lang="en-GB"/>
              <a:t>Click to add text</a:t>
            </a:r>
          </a:p>
          <a:p>
            <a:pPr lvl="1"/>
            <a:r>
              <a:rPr lang="en-GB"/>
              <a:t>Second level</a:t>
            </a:r>
          </a:p>
          <a:p>
            <a:pPr lvl="2"/>
            <a:r>
              <a:rPr lang="en-GB"/>
              <a:t>Third level</a:t>
            </a:r>
          </a:p>
          <a:p>
            <a:pPr lvl="3"/>
            <a:r>
              <a:rPr lang="en-GB"/>
              <a:t>Fourth level</a:t>
            </a:r>
          </a:p>
          <a:p>
            <a:pPr lvl="4"/>
            <a:r>
              <a:rPr lang="en-GB"/>
              <a:t>Fifth level </a:t>
            </a:r>
          </a:p>
        </p:txBody>
      </p:sp>
      <p:sp>
        <p:nvSpPr>
          <p:cNvPr id="19" name="Picture Placeholder 5">
            <a:extLst>
              <a:ext uri="{FF2B5EF4-FFF2-40B4-BE49-F238E27FC236}">
                <a16:creationId xmlns:a16="http://schemas.microsoft.com/office/drawing/2014/main" id="{A7D3072C-7E16-6B4F-87E2-1FA2375054E2}"/>
              </a:ext>
            </a:extLst>
          </p:cNvPr>
          <p:cNvSpPr>
            <a:spLocks noGrp="1"/>
          </p:cNvSpPr>
          <p:nvPr>
            <p:ph type="pic" sz="quarter" idx="11" hasCustomPrompt="1"/>
          </p:nvPr>
        </p:nvSpPr>
        <p:spPr>
          <a:xfrm>
            <a:off x="12191206" y="0"/>
            <a:ext cx="12191207" cy="13716000"/>
          </a:xfrm>
          <a:prstGeom prst="rect">
            <a:avLst/>
          </a:prstGeom>
        </p:spPr>
        <p:txBody>
          <a:bodyPr>
            <a:normAutofit/>
          </a:bodyPr>
          <a:lstStyle>
            <a:lvl1pPr marL="0" indent="0">
              <a:buNone/>
              <a:defRPr sz="4000"/>
            </a:lvl1pPr>
          </a:lstStyle>
          <a:p>
            <a:r>
              <a:rPr lang="en-GB"/>
              <a:t>Click the image icon to add an image. </a:t>
            </a:r>
          </a:p>
        </p:txBody>
      </p:sp>
      <p:pic>
        <p:nvPicPr>
          <p:cNvPr id="4" name="Picture 7">
            <a:extLst>
              <a:ext uri="{FF2B5EF4-FFF2-40B4-BE49-F238E27FC236}">
                <a16:creationId xmlns:a16="http://schemas.microsoft.com/office/drawing/2014/main" id="{D731D8B0-8E28-5245-81F3-4623991CC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07844" y="12974480"/>
            <a:ext cx="2285851" cy="393700"/>
          </a:xfrm>
          <a:prstGeom prst="rect">
            <a:avLst/>
          </a:prstGeom>
        </p:spPr>
      </p:pic>
    </p:spTree>
    <p:extLst>
      <p:ext uri="{BB962C8B-B14F-4D97-AF65-F5344CB8AC3E}">
        <p14:creationId xmlns:p14="http://schemas.microsoft.com/office/powerpoint/2010/main" val="146100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8350" y="1746000"/>
            <a:ext cx="14245200" cy="1432800"/>
          </a:xfrm>
          <a:prstGeom prst="rect">
            <a:avLst/>
          </a:prstGeom>
        </p:spPr>
        <p:txBody>
          <a:bodyPr vert="horz" lIns="91440" tIns="45720" rIns="91440" bIns="45720" rtlCol="0" anchor="t">
            <a:normAutofit/>
          </a:bodyPr>
          <a:lstStyle/>
          <a:p>
            <a:r>
              <a:rPr lang="en-GB" noProof="0"/>
              <a:t>Zooma master template 2021</a:t>
            </a:r>
            <a:endParaRPr lang="en-US"/>
          </a:p>
        </p:txBody>
      </p:sp>
      <p:sp>
        <p:nvSpPr>
          <p:cNvPr id="3" name="Text Placeholder 2"/>
          <p:cNvSpPr>
            <a:spLocks noGrp="1"/>
          </p:cNvSpPr>
          <p:nvPr>
            <p:ph type="body" idx="1"/>
          </p:nvPr>
        </p:nvSpPr>
        <p:spPr>
          <a:xfrm>
            <a:off x="1047600" y="3186113"/>
            <a:ext cx="22304525" cy="8604250"/>
          </a:xfrm>
          <a:prstGeom prst="rect">
            <a:avLst/>
          </a:prstGeom>
        </p:spPr>
        <p:txBody>
          <a:bodyPr vert="horz" lIns="91440" tIns="45720" rIns="91440" bIns="45720" rtlCol="0">
            <a:normAutofit/>
          </a:bodyPr>
          <a:lstStyle/>
          <a:p>
            <a:pPr lvl="0"/>
            <a:r>
              <a:rPr lang="sv-SE"/>
              <a:t>Text 25 pt</a:t>
            </a:r>
          </a:p>
          <a:p>
            <a:pPr lvl="1"/>
            <a:r>
              <a:rPr lang="sv-SE"/>
              <a:t>Text 25 pt</a:t>
            </a:r>
          </a:p>
          <a:p>
            <a:pPr lvl="2"/>
            <a:r>
              <a:rPr lang="sv-SE"/>
              <a:t>Text 25pt</a:t>
            </a:r>
          </a:p>
          <a:p>
            <a:pPr lvl="3"/>
            <a:r>
              <a:rPr lang="sv-SE"/>
              <a:t>Text 25pt</a:t>
            </a:r>
          </a:p>
          <a:p>
            <a:pPr lvl="3"/>
            <a:endParaRPr lang="sv-SE"/>
          </a:p>
        </p:txBody>
      </p:sp>
    </p:spTree>
    <p:extLst>
      <p:ext uri="{BB962C8B-B14F-4D97-AF65-F5344CB8AC3E}">
        <p14:creationId xmlns:p14="http://schemas.microsoft.com/office/powerpoint/2010/main" val="2101441005"/>
      </p:ext>
    </p:extLst>
  </p:cSld>
  <p:clrMap bg1="lt1" tx1="dk1" bg2="lt2" tx2="dk2" accent1="accent1" accent2="accent2" accent3="accent3" accent4="accent4" accent5="accent5" accent6="accent6" hlink="hlink" folHlink="folHlink"/>
  <p:sldLayoutIdLst>
    <p:sldLayoutId id="2147484063" r:id="rId1"/>
    <p:sldLayoutId id="2147483998" r:id="rId2"/>
    <p:sldLayoutId id="214748394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algn="l" defTabSz="1828709" rtl="0" eaLnBrk="1" latinLnBrk="0" hangingPunct="1">
        <a:lnSpc>
          <a:spcPct val="90000"/>
        </a:lnSpc>
        <a:spcBef>
          <a:spcPts val="2000"/>
        </a:spcBef>
        <a:buNone/>
        <a:defRPr sz="4000" b="1" kern="1200">
          <a:solidFill>
            <a:srgbClr val="212121"/>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2500" b="0" i="0" kern="1200">
          <a:solidFill>
            <a:srgbClr val="212121"/>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2500" b="0" i="0" kern="1200">
          <a:solidFill>
            <a:srgbClr val="212121"/>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2500" b="0" i="0" kern="1200">
          <a:solidFill>
            <a:srgbClr val="212121"/>
          </a:solidFill>
          <a:latin typeface="Arial" panose="020B0604020202020204" pitchFamily="34" charset="0"/>
          <a:ea typeface="+mn-ea"/>
          <a:cs typeface="Arial" panose="020B0604020202020204" pitchFamily="34" charset="0"/>
        </a:defRPr>
      </a:lvl3pPr>
      <a:lvl4pPr marL="3085963" indent="-342900" algn="l" defTabSz="1828709" rtl="0" eaLnBrk="1" latinLnBrk="0" hangingPunct="1">
        <a:lnSpc>
          <a:spcPct val="90000"/>
        </a:lnSpc>
        <a:spcBef>
          <a:spcPts val="1000"/>
        </a:spcBef>
        <a:buFont typeface="Arial" panose="020B0604020202020204" pitchFamily="34" charset="0"/>
        <a:buChar char="•"/>
        <a:defRPr sz="2500" b="0" i="0" kern="1200">
          <a:solidFill>
            <a:srgbClr val="212121"/>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2500" b="0" i="0" kern="1200">
          <a:solidFill>
            <a:srgbClr val="21212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79">
          <p15:clr>
            <a:srgbClr val="C35EA4"/>
          </p15:clr>
        </p15:guide>
        <p15:guide id="2" orient="horz" pos="4320">
          <p15:clr>
            <a:srgbClr val="C35EA4"/>
          </p15:clr>
        </p15:guide>
        <p15:guide id="3" orient="horz" pos="8108">
          <p15:clr>
            <a:srgbClr val="C35EA4"/>
          </p15:clr>
        </p15:guide>
        <p15:guide id="4" orient="horz" pos="1099">
          <p15:clr>
            <a:srgbClr val="C35EA4"/>
          </p15:clr>
        </p15:guide>
        <p15:guide id="5" pos="14710">
          <p15:clr>
            <a:srgbClr val="C35EA4"/>
          </p15:clr>
        </p15:guide>
        <p15:guide id="6" pos="649">
          <p15:clr>
            <a:srgbClr val="C35EA4"/>
          </p15:clr>
        </p15:guide>
        <p15:guide id="7" orient="horz" pos="7427">
          <p15:clr>
            <a:srgbClr val="5ACBF0"/>
          </p15:clr>
        </p15:guide>
        <p15:guide id="8" orient="horz" pos="2007">
          <p15:clr>
            <a:srgbClr val="5ACBF0"/>
          </p15:clr>
        </p15:guide>
        <p15:guide id="9" pos="7113" userDrawn="1">
          <p15:clr>
            <a:srgbClr val="5ACBF0"/>
          </p15:clr>
        </p15:guide>
        <p15:guide id="10" pos="14143">
          <p15:clr>
            <a:srgbClr val="5ACBF0"/>
          </p15:clr>
        </p15:guide>
        <p15:guide id="11" pos="8246">
          <p15:clr>
            <a:srgbClr val="5ACBF0"/>
          </p15:clr>
        </p15:guide>
        <p15:guide id="12" pos="1216">
          <p15:clr>
            <a:srgbClr val="5ACBF0"/>
          </p15:clr>
        </p15:guide>
        <p15:guide id="13" orient="horz" pos="4615">
          <p15:clr>
            <a:srgbClr val="000000"/>
          </p15:clr>
        </p15:guide>
        <p15:guide id="14" orient="horz" pos="3730">
          <p15:clr>
            <a:srgbClr val="000000"/>
          </p15:clr>
        </p15:guide>
        <p15:guide id="15" orient="horz" pos="3050">
          <p15:clr>
            <a:srgbClr val="000000"/>
          </p15:clr>
        </p15:guide>
        <p15:guide id="18" pos="5139" userDrawn="1">
          <p15:clr>
            <a:srgbClr val="547EBF"/>
          </p15:clr>
        </p15:guide>
        <p15:guide id="19" pos="9630">
          <p15:clr>
            <a:srgbClr val="F26B43"/>
          </p15:clr>
        </p15:guide>
        <p15:guide id="20" pos="10197" userDrawn="1">
          <p15:clr>
            <a:srgbClr val="547EBF"/>
          </p15:clr>
        </p15:guide>
        <p15:guide id="21" pos="5729" userDrawn="1">
          <p15:clr>
            <a:srgbClr val="F26B43"/>
          </p15:clr>
        </p15:guide>
        <p15:guide id="22" orient="horz" pos="2506" userDrawn="1">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eetings.hubspot.com/dfalk?uuid=cbc08676-d75a-4d8d-8a39-ba2e4be5ff1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E9A16588-1390-3314-BCBC-611E663D0FDD}"/>
              </a:ext>
            </a:extLst>
          </p:cNvPr>
          <p:cNvSpPr>
            <a:spLocks noGrp="1"/>
          </p:cNvSpPr>
          <p:nvPr>
            <p:ph type="body" sz="quarter" idx="10"/>
          </p:nvPr>
        </p:nvSpPr>
        <p:spPr>
          <a:xfrm>
            <a:off x="1788073" y="5058893"/>
            <a:ext cx="19676264" cy="2627010"/>
          </a:xfrm>
        </p:spPr>
        <p:txBody>
          <a:bodyPr/>
          <a:lstStyle/>
          <a:p>
            <a:r>
              <a:rPr lang="en-GB" dirty="0">
                <a:latin typeface="Poppins SemiBold" pitchFamily="2" charset="77"/>
                <a:cs typeface="Poppins SemiBold" pitchFamily="2" charset="77"/>
              </a:rPr>
              <a:t>Five B2B prompts for smarter research</a:t>
            </a:r>
            <a:r>
              <a:rPr lang="en-GB" dirty="0">
                <a:solidFill>
                  <a:schemeClr val="accent2"/>
                </a:solidFill>
                <a:latin typeface="Poppins SemiBold" pitchFamily="2" charset="77"/>
                <a:cs typeface="Poppins SemiBold" pitchFamily="2" charset="77"/>
              </a:rPr>
              <a:t>.</a:t>
            </a:r>
          </a:p>
        </p:txBody>
      </p:sp>
    </p:spTree>
    <p:extLst>
      <p:ext uri="{BB962C8B-B14F-4D97-AF65-F5344CB8AC3E}">
        <p14:creationId xmlns:p14="http://schemas.microsoft.com/office/powerpoint/2010/main" val="149794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
        <p:cNvGrpSpPr/>
        <p:nvPr/>
      </p:nvGrpSpPr>
      <p:grpSpPr>
        <a:xfrm>
          <a:off x="0" y="0"/>
          <a:ext cx="0" cy="0"/>
          <a:chOff x="0" y="0"/>
          <a:chExt cx="0" cy="0"/>
        </a:xfrm>
      </p:grpSpPr>
      <p:sp>
        <p:nvSpPr>
          <p:cNvPr id="2" name="Platshållare för text 4">
            <a:extLst>
              <a:ext uri="{FF2B5EF4-FFF2-40B4-BE49-F238E27FC236}">
                <a16:creationId xmlns:a16="http://schemas.microsoft.com/office/drawing/2014/main" id="{234C7959-B51D-9A6B-DA71-165C9A95C8BE}"/>
              </a:ext>
            </a:extLst>
          </p:cNvPr>
          <p:cNvSpPr txBox="1">
            <a:spLocks/>
          </p:cNvSpPr>
          <p:nvPr/>
        </p:nvSpPr>
        <p:spPr>
          <a:xfrm>
            <a:off x="1788073" y="5058893"/>
            <a:ext cx="19676264" cy="1486286"/>
          </a:xfrm>
          <a:prstGeom prst="rect">
            <a:avLst/>
          </a:prstGeom>
        </p:spPr>
        <p:txBody>
          <a:bodyPr vert="horz" lIns="91440" tIns="45720" rIns="91440" bIns="45720" rtlCol="0">
            <a:noAutofit/>
          </a:bodyPr>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sz="8000" b="1" i="0" kern="1200">
                <a:solidFill>
                  <a:srgbClr val="212121"/>
                </a:solidFill>
                <a:latin typeface="Arial" panose="020B0604020202020204" pitchFamily="34" charset="0"/>
                <a:ea typeface="+mn-ea"/>
                <a:cs typeface="Arial" panose="020B0604020202020204" pitchFamily="34" charset="0"/>
              </a:defRPr>
            </a:lvl1pPr>
            <a:lvl2pPr marL="914354" indent="0" algn="l" defTabSz="1828709" rtl="0" eaLnBrk="1" latinLnBrk="0" hangingPunct="1">
              <a:lnSpc>
                <a:spcPct val="90000"/>
              </a:lnSpc>
              <a:spcBef>
                <a:spcPts val="1000"/>
              </a:spcBef>
              <a:buFont typeface="Arial" panose="020B0604020202020204" pitchFamily="34" charset="0"/>
              <a:buNone/>
              <a:defRPr sz="2500" b="0" i="0" kern="1200">
                <a:solidFill>
                  <a:srgbClr val="212121"/>
                </a:solidFill>
                <a:latin typeface="Arial" panose="020B0604020202020204" pitchFamily="34" charset="0"/>
                <a:ea typeface="+mn-ea"/>
                <a:cs typeface="Arial" panose="020B0604020202020204" pitchFamily="34" charset="0"/>
              </a:defRPr>
            </a:lvl2pPr>
            <a:lvl3pPr marL="1828709" indent="0" algn="l" defTabSz="1828709" rtl="0" eaLnBrk="1" latinLnBrk="0" hangingPunct="1">
              <a:lnSpc>
                <a:spcPct val="90000"/>
              </a:lnSpc>
              <a:spcBef>
                <a:spcPts val="1000"/>
              </a:spcBef>
              <a:buFont typeface="Arial" panose="020B0604020202020204" pitchFamily="34" charset="0"/>
              <a:buNone/>
              <a:defRPr sz="2500" b="0" i="0" kern="1200">
                <a:solidFill>
                  <a:srgbClr val="212121"/>
                </a:solidFill>
                <a:latin typeface="Arial" panose="020B0604020202020204" pitchFamily="34" charset="0"/>
                <a:ea typeface="+mn-ea"/>
                <a:cs typeface="Arial" panose="020B0604020202020204" pitchFamily="34" charset="0"/>
              </a:defRPr>
            </a:lvl3pPr>
            <a:lvl4pPr marL="2743063" indent="0" algn="l" defTabSz="1828709" rtl="0" eaLnBrk="1" latinLnBrk="0" hangingPunct="1">
              <a:lnSpc>
                <a:spcPct val="90000"/>
              </a:lnSpc>
              <a:spcBef>
                <a:spcPts val="1000"/>
              </a:spcBef>
              <a:buFont typeface="Arial" panose="020B0604020202020204" pitchFamily="34" charset="0"/>
              <a:buNone/>
              <a:defRPr sz="2500" b="0" i="0" kern="1200">
                <a:solidFill>
                  <a:srgbClr val="212121"/>
                </a:solidFill>
                <a:latin typeface="Arial" panose="020B0604020202020204" pitchFamily="34" charset="0"/>
                <a:ea typeface="+mn-ea"/>
                <a:cs typeface="Arial" panose="020B0604020202020204" pitchFamily="34" charset="0"/>
              </a:defRPr>
            </a:lvl4pPr>
            <a:lvl5pPr marL="3657417" indent="0" algn="l" defTabSz="1828709" rtl="0" eaLnBrk="1" latinLnBrk="0" hangingPunct="1">
              <a:lnSpc>
                <a:spcPct val="90000"/>
              </a:lnSpc>
              <a:spcBef>
                <a:spcPts val="1000"/>
              </a:spcBef>
              <a:buFont typeface="Arial" panose="020B0604020202020204" pitchFamily="34" charset="0"/>
              <a:buNone/>
              <a:defRPr sz="2500" b="0" i="0" kern="1200">
                <a:solidFill>
                  <a:srgbClr val="212121"/>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12000" err="1">
                <a:latin typeface="Poppins SemiBold" pitchFamily="2" charset="77"/>
                <a:cs typeface="Poppins SemiBold" pitchFamily="2" charset="77"/>
              </a:rPr>
              <a:t>Thank</a:t>
            </a:r>
            <a:r>
              <a:rPr lang="sv-SE" sz="12000">
                <a:latin typeface="Poppins SemiBold" pitchFamily="2" charset="77"/>
                <a:cs typeface="Poppins SemiBold" pitchFamily="2" charset="77"/>
              </a:rPr>
              <a:t> </a:t>
            </a:r>
            <a:r>
              <a:rPr lang="sv-SE" sz="12000" err="1">
                <a:latin typeface="Poppins SemiBold" pitchFamily="2" charset="77"/>
                <a:cs typeface="Poppins SemiBold" pitchFamily="2" charset="77"/>
              </a:rPr>
              <a:t>you</a:t>
            </a:r>
            <a:r>
              <a:rPr lang="sv-SE" sz="12000">
                <a:latin typeface="Poppins SemiBold" pitchFamily="2" charset="77"/>
                <a:cs typeface="Poppins SemiBold" pitchFamily="2" charset="77"/>
              </a:rPr>
              <a:t>!</a:t>
            </a:r>
            <a:endParaRPr lang="en-US" sz="12000">
              <a:latin typeface="Poppins SemiBold" pitchFamily="2" charset="77"/>
              <a:cs typeface="Poppins SemiBold" pitchFamily="2" charset="77"/>
            </a:endParaRPr>
          </a:p>
        </p:txBody>
      </p:sp>
      <p:sp>
        <p:nvSpPr>
          <p:cNvPr id="4" name="TextBox 3">
            <a:extLst>
              <a:ext uri="{FF2B5EF4-FFF2-40B4-BE49-F238E27FC236}">
                <a16:creationId xmlns:a16="http://schemas.microsoft.com/office/drawing/2014/main" id="{2E42612D-22DC-A260-0C4C-6E4BDCF39FA6}"/>
              </a:ext>
            </a:extLst>
          </p:cNvPr>
          <p:cNvSpPr txBox="1"/>
          <p:nvPr/>
        </p:nvSpPr>
        <p:spPr>
          <a:xfrm>
            <a:off x="1788073" y="7022593"/>
            <a:ext cx="12198096" cy="2400657"/>
          </a:xfrm>
          <a:prstGeom prst="rect">
            <a:avLst/>
          </a:prstGeom>
          <a:noFill/>
        </p:spPr>
        <p:txBody>
          <a:bodyPr wrap="square">
            <a:spAutoFit/>
          </a:bodyPr>
          <a:lstStyle/>
          <a:p>
            <a:r>
              <a:rPr lang="en-GB" sz="4000" b="1" dirty="0">
                <a:latin typeface="Poppins SemiBold" pitchFamily="2" charset="77"/>
                <a:cs typeface="Poppins SemiBold" pitchFamily="2" charset="77"/>
              </a:rPr>
              <a:t>Want support using these prompts in your work? I'm happy to help.</a:t>
            </a:r>
          </a:p>
          <a:p>
            <a:endParaRPr lang="en-GB" sz="4000" b="1" dirty="0">
              <a:latin typeface="Poppins SemiBold" pitchFamily="2" charset="77"/>
              <a:cs typeface="Poppins SemiBold" pitchFamily="2" charset="77"/>
            </a:endParaRPr>
          </a:p>
          <a:p>
            <a:r>
              <a:rPr lang="en-GB" sz="3000" b="1" dirty="0">
                <a:latin typeface="Poppins SemiBold" pitchFamily="2" charset="77"/>
                <a:cs typeface="Poppins SemiBold" pitchFamily="2" charset="77"/>
                <a:hlinkClick r:id="rId3"/>
              </a:rPr>
              <a:t>Book a meeting</a:t>
            </a:r>
            <a:endParaRPr lang="en-GB" sz="3000" b="1" dirty="0">
              <a:latin typeface="Poppins SemiBold" pitchFamily="2" charset="77"/>
              <a:cs typeface="Poppins SemiBold" pitchFamily="2" charset="77"/>
            </a:endParaRPr>
          </a:p>
        </p:txBody>
      </p:sp>
    </p:spTree>
    <p:extLst>
      <p:ext uri="{BB962C8B-B14F-4D97-AF65-F5344CB8AC3E}">
        <p14:creationId xmlns:p14="http://schemas.microsoft.com/office/powerpoint/2010/main" val="39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0457-7067-2C6B-0130-159D60E4CC15}"/>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7217F6-FDD8-0078-8695-D5CBB5454B5C}"/>
              </a:ext>
            </a:extLst>
          </p:cNvPr>
          <p:cNvSpPr>
            <a:spLocks noGrp="1"/>
          </p:cNvSpPr>
          <p:nvPr>
            <p:ph type="body" sz="quarter" idx="13"/>
          </p:nvPr>
        </p:nvSpPr>
        <p:spPr/>
        <p:txBody>
          <a:bodyPr/>
          <a:lstStyle/>
          <a:p>
            <a:r>
              <a:rPr lang="en-GB" dirty="0">
                <a:latin typeface="Poppins SemiBold" pitchFamily="2" charset="77"/>
                <a:cs typeface="Poppins SemiBold" pitchFamily="2" charset="77"/>
              </a:rPr>
              <a:t>Five B2B prompts using the deep search functionality </a:t>
            </a:r>
          </a:p>
        </p:txBody>
      </p:sp>
      <p:sp>
        <p:nvSpPr>
          <p:cNvPr id="17" name="Text Placeholder 16">
            <a:extLst>
              <a:ext uri="{FF2B5EF4-FFF2-40B4-BE49-F238E27FC236}">
                <a16:creationId xmlns:a16="http://schemas.microsoft.com/office/drawing/2014/main" id="{CBD50CFB-2FE3-0FBB-3B41-C29362351003}"/>
              </a:ext>
            </a:extLst>
          </p:cNvPr>
          <p:cNvSpPr>
            <a:spLocks noGrp="1"/>
          </p:cNvSpPr>
          <p:nvPr>
            <p:ph type="body" sz="quarter" idx="14"/>
          </p:nvPr>
        </p:nvSpPr>
        <p:spPr/>
        <p:txBody>
          <a:bodyPr vert="horz" lIns="91440" tIns="45720" rIns="91440" bIns="45720" rtlCol="0" anchor="t">
            <a:normAutofit/>
          </a:bodyPr>
          <a:lstStyle/>
          <a:p>
            <a:pPr marL="0" indent="0">
              <a:buNone/>
            </a:pPr>
            <a:r>
              <a:rPr lang="en-GB" dirty="0"/>
              <a:t>Each prompt is tailored to a specific, real-world use case:</a:t>
            </a:r>
          </a:p>
          <a:p>
            <a:r>
              <a:rPr lang="en-GB" dirty="0"/>
              <a:t>Evaluating software tools</a:t>
            </a:r>
          </a:p>
          <a:p>
            <a:r>
              <a:rPr lang="en-GB" dirty="0"/>
              <a:t>Sourcing physical products or equipment</a:t>
            </a:r>
          </a:p>
          <a:p>
            <a:r>
              <a:rPr lang="en-GB" dirty="0"/>
              <a:t>Selecting service providers</a:t>
            </a:r>
          </a:p>
          <a:p>
            <a:r>
              <a:rPr lang="en-GB" dirty="0"/>
              <a:t>Comparing vendors or suppliers</a:t>
            </a:r>
          </a:p>
          <a:p>
            <a:r>
              <a:rPr lang="en-GB" dirty="0"/>
              <a:t>Exploring strategic partnerships or solution providers</a:t>
            </a:r>
          </a:p>
          <a:p>
            <a:endParaRPr lang="en-GB" dirty="0"/>
          </a:p>
          <a:p>
            <a:pPr marL="0" indent="0">
              <a:buNone/>
            </a:pPr>
            <a:r>
              <a:rPr lang="en-GB" dirty="0"/>
              <a:t>You'll also see a real example of deep research on the CRM market, including how to extract content topics and keywords based on actual B2B search behaviours.</a:t>
            </a:r>
          </a:p>
        </p:txBody>
      </p:sp>
      <p:pic>
        <p:nvPicPr>
          <p:cNvPr id="3" name="Picture Placeholder 2">
            <a:extLst>
              <a:ext uri="{FF2B5EF4-FFF2-40B4-BE49-F238E27FC236}">
                <a16:creationId xmlns:a16="http://schemas.microsoft.com/office/drawing/2014/main" id="{D12F45A9-204D-294E-1BC4-6523BB474DA0}"/>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l="13720" t="11138" r="33963"/>
          <a:stretch>
            <a:fillRect/>
          </a:stretch>
        </p:blipFill>
        <p:spPr>
          <a:xfrm>
            <a:off x="12191206" y="0"/>
            <a:ext cx="12191207" cy="13716000"/>
          </a:xfrm>
        </p:spPr>
      </p:pic>
    </p:spTree>
    <p:custDataLst>
      <p:tags r:id="rId1"/>
    </p:custDataLst>
    <p:extLst>
      <p:ext uri="{BB962C8B-B14F-4D97-AF65-F5344CB8AC3E}">
        <p14:creationId xmlns:p14="http://schemas.microsoft.com/office/powerpoint/2010/main" val="91749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4C9F1C-17F5-5A95-8811-9CE2CF2F089E}"/>
              </a:ext>
            </a:extLst>
          </p:cNvPr>
          <p:cNvSpPr>
            <a:spLocks noGrp="1"/>
          </p:cNvSpPr>
          <p:nvPr>
            <p:ph type="body" sz="quarter" idx="13"/>
          </p:nvPr>
        </p:nvSpPr>
        <p:spPr/>
        <p:txBody>
          <a:bodyPr/>
          <a:lstStyle/>
          <a:p>
            <a:r>
              <a:rPr lang="en-GB">
                <a:latin typeface="Poppins SemiBold" pitchFamily="2" charset="77"/>
                <a:cs typeface="Poppins SemiBold" pitchFamily="2" charset="77"/>
              </a:rPr>
              <a:t>Researching a </a:t>
            </a:r>
            <a:r>
              <a:rPr lang="en-GB">
                <a:solidFill>
                  <a:schemeClr val="accent2"/>
                </a:solidFill>
                <a:latin typeface="Poppins SemiBold" pitchFamily="2" charset="77"/>
                <a:cs typeface="Poppins SemiBold" pitchFamily="2" charset="77"/>
              </a:rPr>
              <a:t>software tool</a:t>
            </a:r>
          </a:p>
        </p:txBody>
      </p:sp>
      <p:sp>
        <p:nvSpPr>
          <p:cNvPr id="3" name="Text Placeholder 2">
            <a:extLst>
              <a:ext uri="{FF2B5EF4-FFF2-40B4-BE49-F238E27FC236}">
                <a16:creationId xmlns:a16="http://schemas.microsoft.com/office/drawing/2014/main" id="{D2809C23-BF2B-4501-AF26-C22D489046A1}"/>
              </a:ext>
            </a:extLst>
          </p:cNvPr>
          <p:cNvSpPr>
            <a:spLocks noGrp="1"/>
          </p:cNvSpPr>
          <p:nvPr>
            <p:ph type="body" sz="quarter" idx="14"/>
          </p:nvPr>
        </p:nvSpPr>
        <p:spPr/>
        <p:txBody>
          <a:bodyPr/>
          <a:lstStyle/>
          <a:p>
            <a:r>
              <a:rPr lang="en-US">
                <a:latin typeface="Poppins" panose="00000500000000000000" pitchFamily="2" charset="0"/>
                <a:cs typeface="Poppins" panose="00000500000000000000" pitchFamily="2" charset="0"/>
              </a:rPr>
              <a:t>Description: A B2B </a:t>
            </a:r>
            <a:r>
              <a:rPr lang="en-US" err="1">
                <a:latin typeface="Poppins" panose="00000500000000000000" pitchFamily="2" charset="0"/>
                <a:cs typeface="Poppins" panose="00000500000000000000" pitchFamily="2" charset="0"/>
              </a:rPr>
              <a:t>organisation</a:t>
            </a:r>
            <a:r>
              <a:rPr lang="en-US">
                <a:latin typeface="Poppins" panose="00000500000000000000" pitchFamily="2" charset="0"/>
                <a:cs typeface="Poppins" panose="00000500000000000000" pitchFamily="2" charset="0"/>
              </a:rPr>
              <a:t> evaluates software tools to address operational needs, such as ERP, CRM, or project management software. The target audience includes decision-makers (e.g., CEOs, IT directors) and practitioners (e.g., operations managers, IT teams).</a:t>
            </a:r>
            <a:br>
              <a:rPr lang="en-US">
                <a:latin typeface="Poppins" panose="00000500000000000000" pitchFamily="2" charset="0"/>
                <a:cs typeface="Poppins" panose="00000500000000000000" pitchFamily="2" charset="0"/>
              </a:rPr>
            </a:br>
            <a:endParaRPr lang="en-US">
              <a:latin typeface="Poppins" panose="00000500000000000000" pitchFamily="2" charset="0"/>
              <a:cs typeface="Poppins" panose="00000500000000000000" pitchFamily="2" charset="0"/>
            </a:endParaRPr>
          </a:p>
          <a:p>
            <a:r>
              <a:rPr lang="en-US">
                <a:latin typeface="Poppins" panose="00000500000000000000" pitchFamily="2" charset="0"/>
                <a:cs typeface="Poppins" panose="00000500000000000000" pitchFamily="2" charset="0"/>
              </a:rPr>
              <a:t>Why it's useful: Software tools are widely adopted across B2B sectors, including manufacturing (e.g., ERP for production) and services (e.g., CRM for sales). A prompt can reveal what features users </a:t>
            </a:r>
            <a:r>
              <a:rPr lang="en-US" err="1">
                <a:latin typeface="Poppins" panose="00000500000000000000" pitchFamily="2" charset="0"/>
                <a:cs typeface="Poppins" panose="00000500000000000000" pitchFamily="2" charset="0"/>
              </a:rPr>
              <a:t>prioritise</a:t>
            </a:r>
            <a:r>
              <a:rPr lang="en-US">
                <a:latin typeface="Poppins" panose="00000500000000000000" pitchFamily="2" charset="0"/>
                <a:cs typeface="Poppins" panose="00000500000000000000" pitchFamily="2" charset="0"/>
              </a:rPr>
              <a:t>, search patterns (e.g., "best ERP software for small businesses"), and AI queries (e.g., "compare Salesforce vs. Zoho CRM for integration").</a:t>
            </a:r>
            <a:br>
              <a:rPr lang="en-US">
                <a:latin typeface="Poppins" panose="00000500000000000000" pitchFamily="2" charset="0"/>
                <a:cs typeface="Poppins" panose="00000500000000000000" pitchFamily="2" charset="0"/>
              </a:rPr>
            </a:br>
            <a:endParaRPr lang="en-US">
              <a:latin typeface="Poppins" panose="00000500000000000000" pitchFamily="2" charset="0"/>
              <a:cs typeface="Poppins" panose="00000500000000000000" pitchFamily="2" charset="0"/>
            </a:endParaRPr>
          </a:p>
          <a:p>
            <a:r>
              <a:rPr lang="en-US">
                <a:latin typeface="Poppins" panose="00000500000000000000" pitchFamily="2" charset="0"/>
                <a:cs typeface="Poppins" panose="00000500000000000000" pitchFamily="2" charset="0"/>
              </a:rPr>
              <a:t>Target Audience: Decision-makers (CEOs, IT directors) and practitioners (operations managers, IT teams).</a:t>
            </a:r>
          </a:p>
        </p:txBody>
      </p:sp>
      <p:sp>
        <p:nvSpPr>
          <p:cNvPr id="15" name="Rektangel 14">
            <a:extLst>
              <a:ext uri="{FF2B5EF4-FFF2-40B4-BE49-F238E27FC236}">
                <a16:creationId xmlns:a16="http://schemas.microsoft.com/office/drawing/2014/main" id="{81FE4BC9-DC70-2752-80CC-37AC799AD65A}"/>
              </a:ext>
            </a:extLst>
          </p:cNvPr>
          <p:cNvSpPr>
            <a:spLocks noGrp="1" noRot="1" noMove="1" noResize="1" noEditPoints="1" noAdjustHandles="1" noChangeArrowheads="1" noChangeShapeType="1"/>
          </p:cNvSpPr>
          <p:nvPr/>
        </p:nvSpPr>
        <p:spPr>
          <a:xfrm>
            <a:off x="12191166" y="0"/>
            <a:ext cx="12191247" cy="1371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ruta 15">
            <a:extLst>
              <a:ext uri="{FF2B5EF4-FFF2-40B4-BE49-F238E27FC236}">
                <a16:creationId xmlns:a16="http://schemas.microsoft.com/office/drawing/2014/main" id="{DE4660E5-301E-C49F-CCB5-1FBBA776E5B4}"/>
              </a:ext>
            </a:extLst>
          </p:cNvPr>
          <p:cNvSpPr txBox="1"/>
          <p:nvPr/>
        </p:nvSpPr>
        <p:spPr>
          <a:xfrm>
            <a:off x="13114034" y="1884219"/>
            <a:ext cx="10345509" cy="8987076"/>
          </a:xfrm>
          <a:prstGeom prst="rect">
            <a:avLst/>
          </a:prstGeom>
          <a:noFill/>
        </p:spPr>
        <p:txBody>
          <a:bodyPr wrap="square" rtlCol="0">
            <a:spAutoFit/>
          </a:bodyPr>
          <a:lstStyle/>
          <a:p>
            <a:r>
              <a:rPr lang="en-US" sz="3200" b="1">
                <a:solidFill>
                  <a:schemeClr val="bg1"/>
                </a:solidFill>
                <a:effectLst/>
                <a:latin typeface="Poppins SemiBold" pitchFamily="2" charset="77"/>
                <a:cs typeface="Poppins SemiBold" pitchFamily="2" charset="77"/>
              </a:rPr>
              <a:t>Example prompt:</a:t>
            </a:r>
          </a:p>
          <a:p>
            <a:endParaRPr lang="en-US">
              <a:solidFill>
                <a:schemeClr val="bg1"/>
              </a:solidFill>
              <a:latin typeface="Poppins" panose="00000500000000000000" pitchFamily="2" charset="0"/>
              <a:cs typeface="Poppins" panose="00000500000000000000" pitchFamily="2" charset="0"/>
            </a:endParaRPr>
          </a:p>
          <a:p>
            <a:r>
              <a:rPr lang="en-US" sz="2400">
                <a:solidFill>
                  <a:schemeClr val="bg1"/>
                </a:solidFill>
                <a:effectLst/>
                <a:latin typeface="Poppins" panose="00000500000000000000" pitchFamily="2" charset="0"/>
                <a:cs typeface="Poppins" panose="00000500000000000000" pitchFamily="2" charset="0"/>
              </a:rPr>
              <a:t>Using your deep research capabilities, </a:t>
            </a:r>
            <a:r>
              <a:rPr lang="en-US" sz="2400" err="1">
                <a:solidFill>
                  <a:schemeClr val="bg1"/>
                </a:solidFill>
                <a:effectLst/>
                <a:latin typeface="Poppins" panose="00000500000000000000" pitchFamily="2" charset="0"/>
                <a:cs typeface="Poppins" panose="00000500000000000000" pitchFamily="2" charset="0"/>
              </a:rPr>
              <a:t>analyse</a:t>
            </a:r>
            <a:r>
              <a:rPr lang="en-US" sz="2400">
                <a:solidFill>
                  <a:schemeClr val="bg1"/>
                </a:solidFill>
                <a:effectLst/>
                <a:latin typeface="Poppins" panose="00000500000000000000" pitchFamily="2" charset="0"/>
                <a:cs typeface="Poppins" panose="00000500000000000000" pitchFamily="2" charset="0"/>
              </a:rPr>
              <a:t> the B2B market for [</a:t>
            </a:r>
            <a:r>
              <a:rPr lang="en-US" sz="2400">
                <a:solidFill>
                  <a:schemeClr val="accent2"/>
                </a:solidFill>
                <a:effectLst/>
                <a:latin typeface="Poppins" panose="00000500000000000000" pitchFamily="2" charset="0"/>
                <a:cs typeface="Poppins" panose="00000500000000000000" pitchFamily="2" charset="0"/>
              </a:rPr>
              <a:t>Product/Service, e.g., ERP software</a:t>
            </a:r>
            <a:r>
              <a:rPr lang="en-US" sz="2400">
                <a:solidFill>
                  <a:schemeClr val="bg1"/>
                </a:solidFill>
                <a:effectLst/>
                <a:latin typeface="Poppins" panose="00000500000000000000" pitchFamily="2" charset="0"/>
                <a:cs typeface="Poppins" panose="00000500000000000000" pitchFamily="2" charset="0"/>
              </a:rPr>
              <a:t>]. Focus on the needs of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e.g., </a:t>
            </a:r>
            <a:r>
              <a:rPr lang="en-US" sz="2400">
                <a:solidFill>
                  <a:schemeClr val="bg1"/>
                </a:solidFill>
                <a:latin typeface="Poppins" panose="00000500000000000000" pitchFamily="2" charset="0"/>
                <a:cs typeface="Poppins" panose="00000500000000000000" pitchFamily="2" charset="0"/>
              </a:rPr>
              <a:t>CEOS and IT managers in manufacturing. </a:t>
            </a:r>
            <a:r>
              <a:rPr lang="en-US" sz="2400">
                <a:solidFill>
                  <a:schemeClr val="bg1"/>
                </a:solidFill>
                <a:effectLst/>
                <a:latin typeface="Poppins" panose="00000500000000000000" pitchFamily="2" charset="0"/>
                <a:cs typeface="Poppins" panose="00000500000000000000" pitchFamily="2" charset="0"/>
              </a:rPr>
              <a:t>Provide a structured response that includes:</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Key questions that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typically have when researching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features, integration, cost).  </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Traditional search engine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including common keywords, phrases, and queries used to find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'best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for [</a:t>
            </a:r>
            <a:r>
              <a:rPr lang="en-US" sz="2400">
                <a:solidFill>
                  <a:schemeClr val="accent2"/>
                </a:solidFill>
                <a:effectLst/>
                <a:latin typeface="Poppins" panose="00000500000000000000" pitchFamily="2" charset="0"/>
                <a:cs typeface="Poppins" panose="00000500000000000000" pitchFamily="2" charset="0"/>
              </a:rPr>
              <a:t>industry</a:t>
            </a:r>
            <a:r>
              <a:rPr lang="en-US" sz="2400">
                <a:solidFill>
                  <a:schemeClr val="bg1"/>
                </a:solidFill>
                <a:effectLst/>
                <a:latin typeface="Poppins" panose="00000500000000000000" pitchFamily="2" charset="0"/>
                <a:cs typeface="Poppins" panose="00000500000000000000" pitchFamily="2" charset="0"/>
              </a:rPr>
              <a:t>]').  </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Generative AI query patterns, showing how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might phrase questions to AI systems (e.g., 'compare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options for [</a:t>
            </a:r>
            <a:r>
              <a:rPr lang="en-US" sz="2400">
                <a:solidFill>
                  <a:schemeClr val="accent2"/>
                </a:solidFill>
                <a:effectLst/>
                <a:latin typeface="Poppins" panose="00000500000000000000" pitchFamily="2" charset="0"/>
                <a:cs typeface="Poppins" panose="00000500000000000000" pitchFamily="2" charset="0"/>
              </a:rPr>
              <a:t>specific need</a:t>
            </a:r>
            <a:r>
              <a:rPr lang="en-US" sz="2400">
                <a:solidFill>
                  <a:schemeClr val="bg1"/>
                </a:solidFill>
                <a:effectLst/>
                <a:latin typeface="Poppins" panose="00000500000000000000" pitchFamily="2" charset="0"/>
                <a:cs typeface="Poppins" panose="00000500000000000000" pitchFamily="2" charset="0"/>
              </a:rPr>
              <a:t>]').  </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Background context explaining why these questions and search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latin typeface="Poppins" panose="00000500000000000000" pitchFamily="2" charset="0"/>
                <a:cs typeface="Poppins" panose="00000500000000000000" pitchFamily="2" charset="0"/>
              </a:rPr>
              <a:t> </a:t>
            </a:r>
            <a:r>
              <a:rPr lang="en-US" sz="2400">
                <a:solidFill>
                  <a:schemeClr val="bg1"/>
                </a:solidFill>
                <a:effectLst/>
                <a:latin typeface="Poppins" panose="00000500000000000000" pitchFamily="2" charset="0"/>
                <a:cs typeface="Poppins" panose="00000500000000000000" pitchFamily="2" charset="0"/>
              </a:rPr>
              <a:t>are common, including industry trends, pain points, and decision-making factors for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Ensure the response is concise, relevant to B2B contexts, and reflects current market dynamics as of [</a:t>
            </a:r>
            <a:r>
              <a:rPr lang="en-US" sz="2400">
                <a:solidFill>
                  <a:schemeClr val="accent2"/>
                </a:solidFill>
                <a:effectLst/>
                <a:latin typeface="Poppins" panose="00000500000000000000" pitchFamily="2" charset="0"/>
                <a:cs typeface="Poppins" panose="00000500000000000000" pitchFamily="2" charset="0"/>
              </a:rPr>
              <a:t>May 2025</a:t>
            </a:r>
            <a:r>
              <a:rPr lang="en-US" sz="2400">
                <a:solidFill>
                  <a:schemeClr val="bg1"/>
                </a:solidFill>
                <a:effectLst/>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83235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CA05B-58A6-70A4-32EF-FF23E038FA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99480D-EEB8-D77A-DC9E-054A3A9E176C}"/>
              </a:ext>
            </a:extLst>
          </p:cNvPr>
          <p:cNvSpPr>
            <a:spLocks noGrp="1"/>
          </p:cNvSpPr>
          <p:nvPr>
            <p:ph type="body" sz="quarter" idx="13"/>
          </p:nvPr>
        </p:nvSpPr>
        <p:spPr/>
        <p:txBody>
          <a:bodyPr/>
          <a:lstStyle/>
          <a:p>
            <a:r>
              <a:rPr lang="en-US"/>
              <a:t>Researching a </a:t>
            </a:r>
            <a:r>
              <a:rPr lang="en-US">
                <a:solidFill>
                  <a:schemeClr val="accent2"/>
                </a:solidFill>
              </a:rPr>
              <a:t>physical product or equipment</a:t>
            </a:r>
          </a:p>
        </p:txBody>
      </p:sp>
      <p:sp>
        <p:nvSpPr>
          <p:cNvPr id="3" name="Text Placeholder 2">
            <a:extLst>
              <a:ext uri="{FF2B5EF4-FFF2-40B4-BE49-F238E27FC236}">
                <a16:creationId xmlns:a16="http://schemas.microsoft.com/office/drawing/2014/main" id="{BCBBD67A-27E4-8B57-AAB5-C985A1435FF5}"/>
              </a:ext>
            </a:extLst>
          </p:cNvPr>
          <p:cNvSpPr>
            <a:spLocks noGrp="1"/>
          </p:cNvSpPr>
          <p:nvPr>
            <p:ph type="body" sz="quarter" idx="14"/>
          </p:nvPr>
        </p:nvSpPr>
        <p:spPr>
          <a:xfrm>
            <a:off x="1047600" y="3483429"/>
            <a:ext cx="10247313" cy="8306934"/>
          </a:xfrm>
        </p:spPr>
        <p:txBody>
          <a:bodyPr/>
          <a:lstStyle/>
          <a:p>
            <a:r>
              <a:rPr lang="en-US"/>
              <a:t>Description: A B2B company is seeking physical products or equipment, such as industrial machinery, automation systems, or office hardware. The target audience includes decision-makers (e.g., operations directors, procurement managers) and technical practitioners (e.g., engineers, maintenance teams).</a:t>
            </a:r>
          </a:p>
          <a:p>
            <a:r>
              <a:rPr lang="en-US"/>
              <a:t>Why it’s useful: Manufacturing and other industries rely on </a:t>
            </a:r>
            <a:r>
              <a:rPr lang="en-US" err="1"/>
              <a:t>specialised</a:t>
            </a:r>
            <a:r>
              <a:rPr lang="en-US"/>
              <a:t> equipment to maintain production or operations. A prompt can uncover search </a:t>
            </a:r>
            <a:r>
              <a:rPr lang="en-US" err="1"/>
              <a:t>behaviours</a:t>
            </a:r>
            <a:r>
              <a:rPr lang="en-US"/>
              <a:t> (e.g., "industrial robots for automotive manufacturing") and AI queries (e.g., "what is the ROI of automated welding machines?").</a:t>
            </a:r>
          </a:p>
          <a:p>
            <a:r>
              <a:rPr lang="en-US"/>
              <a:t>Target Audience: Decision-makers (operations directors, procurement managers) and practitioners (engineers, maintenance teams).</a:t>
            </a:r>
          </a:p>
        </p:txBody>
      </p:sp>
      <p:sp>
        <p:nvSpPr>
          <p:cNvPr id="5" name="Rektangel 4">
            <a:extLst>
              <a:ext uri="{FF2B5EF4-FFF2-40B4-BE49-F238E27FC236}">
                <a16:creationId xmlns:a16="http://schemas.microsoft.com/office/drawing/2014/main" id="{B0CC4D0F-C8CD-B4D2-A4E6-9E35AD1907FC}"/>
              </a:ext>
            </a:extLst>
          </p:cNvPr>
          <p:cNvSpPr>
            <a:spLocks noGrp="1" noRot="1" noMove="1" noResize="1" noEditPoints="1" noAdjustHandles="1" noChangeArrowheads="1" noChangeShapeType="1"/>
          </p:cNvSpPr>
          <p:nvPr/>
        </p:nvSpPr>
        <p:spPr>
          <a:xfrm>
            <a:off x="12191166" y="0"/>
            <a:ext cx="12191247" cy="1371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ruta 5">
            <a:extLst>
              <a:ext uri="{FF2B5EF4-FFF2-40B4-BE49-F238E27FC236}">
                <a16:creationId xmlns:a16="http://schemas.microsoft.com/office/drawing/2014/main" id="{F2752A3C-C569-B1F6-189F-E8B9FCEAAB10}"/>
              </a:ext>
            </a:extLst>
          </p:cNvPr>
          <p:cNvSpPr txBox="1"/>
          <p:nvPr/>
        </p:nvSpPr>
        <p:spPr>
          <a:xfrm>
            <a:off x="13114034" y="1884219"/>
            <a:ext cx="10345509" cy="10095071"/>
          </a:xfrm>
          <a:prstGeom prst="rect">
            <a:avLst/>
          </a:prstGeom>
          <a:noFill/>
        </p:spPr>
        <p:txBody>
          <a:bodyPr wrap="square" rtlCol="0">
            <a:spAutoFit/>
          </a:bodyPr>
          <a:lstStyle/>
          <a:p>
            <a:r>
              <a:rPr lang="en-US" sz="3200" b="1">
                <a:solidFill>
                  <a:schemeClr val="bg1"/>
                </a:solidFill>
                <a:effectLst/>
                <a:latin typeface="Poppins SemiBold" pitchFamily="2" charset="77"/>
                <a:cs typeface="Poppins SemiBold" pitchFamily="2" charset="77"/>
              </a:rPr>
              <a:t>Example prompt:</a:t>
            </a:r>
          </a:p>
          <a:p>
            <a:endParaRPr lang="en-US">
              <a:solidFill>
                <a:schemeClr val="bg1"/>
              </a:solidFill>
              <a:latin typeface="Poppins" panose="00000500000000000000" pitchFamily="2" charset="0"/>
              <a:cs typeface="Poppins" panose="00000500000000000000" pitchFamily="2" charset="0"/>
            </a:endParaRPr>
          </a:p>
          <a:p>
            <a:r>
              <a:rPr lang="en-US" sz="2400">
                <a:solidFill>
                  <a:schemeClr val="bg1"/>
                </a:solidFill>
                <a:effectLst/>
                <a:latin typeface="Poppins" panose="00000500000000000000" pitchFamily="2" charset="0"/>
                <a:cs typeface="Poppins" panose="00000500000000000000" pitchFamily="2" charset="0"/>
              </a:rPr>
              <a:t>Conduct a deep research analysis on the B2B market for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industrial automation equipment. Target the needs of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e.g., operations directors and engineers in manufacturing. Deliver a structured response that includes:</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Key questions that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ask when evaluating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durability, compatibility, ROI).  </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Traditional search engine behaviors, such as specific keywords and search queries used to source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suppliers for [</a:t>
            </a:r>
            <a:r>
              <a:rPr lang="en-US" sz="2400">
                <a:solidFill>
                  <a:schemeClr val="accent2"/>
                </a:solidFill>
                <a:effectLst/>
                <a:latin typeface="Poppins" panose="00000500000000000000" pitchFamily="2" charset="0"/>
                <a:cs typeface="Poppins" panose="00000500000000000000" pitchFamily="2" charset="0"/>
              </a:rPr>
              <a:t>industry</a:t>
            </a:r>
            <a:r>
              <a:rPr lang="en-US" sz="2400">
                <a:solidFill>
                  <a:schemeClr val="bg1"/>
                </a:solidFill>
                <a:effectLst/>
                <a:latin typeface="Poppins" panose="00000500000000000000" pitchFamily="2" charset="0"/>
                <a:cs typeface="Poppins" panose="00000500000000000000" pitchFamily="2" charset="0"/>
              </a:rPr>
              <a:t>]').  </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Generative AI query patterns, illustrating how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might query AI for insights (e.g., 'what is the best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for [</a:t>
            </a:r>
            <a:r>
              <a:rPr lang="en-US" sz="2400">
                <a:solidFill>
                  <a:schemeClr val="accent2"/>
                </a:solidFill>
                <a:effectLst/>
                <a:latin typeface="Poppins" panose="00000500000000000000" pitchFamily="2" charset="0"/>
                <a:cs typeface="Poppins" panose="00000500000000000000" pitchFamily="2" charset="0"/>
              </a:rPr>
              <a:t>specific use case</a:t>
            </a:r>
            <a:r>
              <a:rPr lang="en-US" sz="2400">
                <a:solidFill>
                  <a:schemeClr val="bg1"/>
                </a:solidFill>
                <a:effectLst/>
                <a:latin typeface="Poppins" panose="00000500000000000000" pitchFamily="2" charset="0"/>
                <a:cs typeface="Poppins" panose="00000500000000000000" pitchFamily="2" charset="0"/>
              </a:rPr>
              <a:t>]?'). </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Background context detailing the drivers behind these questions and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including industry-specific challenges, technical requirements, and procurement processes for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Keep the response actionable, B2B-focused, and aligned with market trends as of [</a:t>
            </a:r>
            <a:r>
              <a:rPr lang="en-US" sz="2400">
                <a:solidFill>
                  <a:schemeClr val="accent2"/>
                </a:solidFill>
                <a:effectLst/>
                <a:latin typeface="Poppins" panose="00000500000000000000" pitchFamily="2" charset="0"/>
                <a:cs typeface="Poppins" panose="00000500000000000000" pitchFamily="2" charset="0"/>
              </a:rPr>
              <a:t>May 2025</a:t>
            </a:r>
            <a:r>
              <a:rPr lang="en-US" sz="2400">
                <a:solidFill>
                  <a:schemeClr val="bg1"/>
                </a:solidFill>
                <a:effectLst/>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12163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CF028-6950-129B-00FC-1D096EC73B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81728EE-4ECF-1EA9-B17F-23DE444E5DC5}"/>
              </a:ext>
            </a:extLst>
          </p:cNvPr>
          <p:cNvSpPr>
            <a:spLocks noGrp="1"/>
          </p:cNvSpPr>
          <p:nvPr>
            <p:ph type="body" sz="quarter" idx="13"/>
          </p:nvPr>
        </p:nvSpPr>
        <p:spPr/>
        <p:txBody>
          <a:bodyPr/>
          <a:lstStyle/>
          <a:p>
            <a:r>
              <a:rPr lang="en-US"/>
              <a:t>Researching a </a:t>
            </a:r>
            <a:r>
              <a:rPr lang="en-US">
                <a:solidFill>
                  <a:schemeClr val="accent2"/>
                </a:solidFill>
              </a:rPr>
              <a:t>service provider </a:t>
            </a:r>
          </a:p>
          <a:p>
            <a:endParaRPr lang="en-US"/>
          </a:p>
        </p:txBody>
      </p:sp>
      <p:sp>
        <p:nvSpPr>
          <p:cNvPr id="3" name="Text Placeholder 2">
            <a:extLst>
              <a:ext uri="{FF2B5EF4-FFF2-40B4-BE49-F238E27FC236}">
                <a16:creationId xmlns:a16="http://schemas.microsoft.com/office/drawing/2014/main" id="{7C7065A9-DC7D-EC87-ED86-81F00DA18305}"/>
              </a:ext>
            </a:extLst>
          </p:cNvPr>
          <p:cNvSpPr>
            <a:spLocks noGrp="1"/>
          </p:cNvSpPr>
          <p:nvPr>
            <p:ph type="body" sz="quarter" idx="14"/>
          </p:nvPr>
        </p:nvSpPr>
        <p:spPr>
          <a:xfrm>
            <a:off x="1047600" y="3483429"/>
            <a:ext cx="10247313" cy="8306934"/>
          </a:xfrm>
        </p:spPr>
        <p:txBody>
          <a:bodyPr/>
          <a:lstStyle/>
          <a:p>
            <a:r>
              <a:rPr lang="en-US"/>
              <a:t>Description: A B2B </a:t>
            </a:r>
            <a:r>
              <a:rPr lang="en-US" err="1"/>
              <a:t>organisation</a:t>
            </a:r>
            <a:r>
              <a:rPr lang="en-US"/>
              <a:t> is looking for a service provider to outsource functions like logistics, compliance, or marketing. The target audience includes decision-makers (e.g., COOs, compliance officers) and practitioners (e.g., logistics coordinators, marketing managers).</a:t>
            </a:r>
          </a:p>
          <a:p>
            <a:r>
              <a:rPr lang="en-US"/>
              <a:t>Why it’s useful: Service providers are critical for operational efficiency and compliance across industries, including manufacturing (e.g., logistics) and tech (e.g., cybersecurity). A prompt can highlight search terms (e.g., "logistics providers for manufacturing") and AI queries (e.g., "best compliance services for ISO 9001").</a:t>
            </a:r>
          </a:p>
          <a:p>
            <a:r>
              <a:rPr lang="en-US"/>
              <a:t>Target Audience: Decision-makers (COOs, compliance officers) and practitioners (logistics coordinators, marketing managers).</a:t>
            </a:r>
          </a:p>
        </p:txBody>
      </p:sp>
      <p:sp>
        <p:nvSpPr>
          <p:cNvPr id="5" name="Rektangel 4">
            <a:extLst>
              <a:ext uri="{FF2B5EF4-FFF2-40B4-BE49-F238E27FC236}">
                <a16:creationId xmlns:a16="http://schemas.microsoft.com/office/drawing/2014/main" id="{63617395-A379-7417-A578-29169413AE6B}"/>
              </a:ext>
            </a:extLst>
          </p:cNvPr>
          <p:cNvSpPr/>
          <p:nvPr/>
        </p:nvSpPr>
        <p:spPr>
          <a:xfrm>
            <a:off x="12191166" y="0"/>
            <a:ext cx="12191247" cy="1371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ruta 5">
            <a:extLst>
              <a:ext uri="{FF2B5EF4-FFF2-40B4-BE49-F238E27FC236}">
                <a16:creationId xmlns:a16="http://schemas.microsoft.com/office/drawing/2014/main" id="{3C19C56D-0B36-A628-6C70-6DFB650E3B06}"/>
              </a:ext>
            </a:extLst>
          </p:cNvPr>
          <p:cNvSpPr txBox="1"/>
          <p:nvPr/>
        </p:nvSpPr>
        <p:spPr>
          <a:xfrm>
            <a:off x="13114034" y="1884219"/>
            <a:ext cx="10345509" cy="8987076"/>
          </a:xfrm>
          <a:prstGeom prst="rect">
            <a:avLst/>
          </a:prstGeom>
          <a:noFill/>
        </p:spPr>
        <p:txBody>
          <a:bodyPr wrap="square" rtlCol="0">
            <a:spAutoFit/>
          </a:bodyPr>
          <a:lstStyle/>
          <a:p>
            <a:r>
              <a:rPr lang="en-US" sz="3200" b="1">
                <a:solidFill>
                  <a:schemeClr val="bg1"/>
                </a:solidFill>
                <a:effectLst/>
                <a:latin typeface="Poppins SemiBold" pitchFamily="2" charset="77"/>
                <a:cs typeface="Poppins SemiBold" pitchFamily="2" charset="77"/>
              </a:rPr>
              <a:t>Example prompt:</a:t>
            </a:r>
          </a:p>
          <a:p>
            <a:endParaRPr lang="en-US">
              <a:solidFill>
                <a:schemeClr val="bg1"/>
              </a:solidFill>
              <a:latin typeface="Poppins" panose="00000500000000000000" pitchFamily="2" charset="0"/>
              <a:cs typeface="Poppins" panose="00000500000000000000" pitchFamily="2" charset="0"/>
            </a:endParaRPr>
          </a:p>
          <a:p>
            <a:r>
              <a:rPr lang="en-US" sz="2400">
                <a:solidFill>
                  <a:schemeClr val="bg1"/>
                </a:solidFill>
                <a:effectLst/>
                <a:latin typeface="Poppins" panose="00000500000000000000" pitchFamily="2" charset="0"/>
                <a:cs typeface="Poppins" panose="00000500000000000000" pitchFamily="2" charset="0"/>
              </a:rPr>
              <a:t>Using deep research, explore the B2B landscape for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logistics services. Focus on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e.g., COOs and logistics coordinators in manufacturing. Provide a structured response with:</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Key questions that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have when selecting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reliability, scalability, compliance).  </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Traditional search engine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including keywords and phrases used to find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providers near [</a:t>
            </a:r>
            <a:r>
              <a:rPr lang="en-US" sz="2400">
                <a:solidFill>
                  <a:schemeClr val="accent2"/>
                </a:solidFill>
                <a:effectLst/>
                <a:latin typeface="Poppins" panose="00000500000000000000" pitchFamily="2" charset="0"/>
                <a:cs typeface="Poppins" panose="00000500000000000000" pitchFamily="2" charset="0"/>
              </a:rPr>
              <a:t>location</a:t>
            </a:r>
            <a:r>
              <a:rPr lang="en-US" sz="2400">
                <a:solidFill>
                  <a:schemeClr val="bg1"/>
                </a:solidFill>
                <a:effectLst/>
                <a:latin typeface="Poppins" panose="00000500000000000000" pitchFamily="2" charset="0"/>
                <a:cs typeface="Poppins" panose="00000500000000000000" pitchFamily="2" charset="0"/>
              </a:rPr>
              <a:t>]').</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Generative AI query patterns, showing how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might ask AI for guidance (e.g., 'which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provider offers [</a:t>
            </a:r>
            <a:r>
              <a:rPr lang="en-US" sz="2400">
                <a:solidFill>
                  <a:schemeClr val="accent2"/>
                </a:solidFill>
                <a:effectLst/>
                <a:latin typeface="Poppins" panose="00000500000000000000" pitchFamily="2" charset="0"/>
                <a:cs typeface="Poppins" panose="00000500000000000000" pitchFamily="2" charset="0"/>
              </a:rPr>
              <a:t>specific capability</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Background context explaining the reasons for these questions and search patterns, including industry demands, operational pain points, and evaluation criteria for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Ensure the response is concise, tailored for B2B decision-making, and reflects current industry dynamics as of [</a:t>
            </a:r>
            <a:r>
              <a:rPr lang="en-US" sz="2400">
                <a:solidFill>
                  <a:schemeClr val="accent2"/>
                </a:solidFill>
                <a:effectLst/>
                <a:latin typeface="Poppins" panose="00000500000000000000" pitchFamily="2" charset="0"/>
                <a:cs typeface="Poppins" panose="00000500000000000000" pitchFamily="2" charset="0"/>
              </a:rPr>
              <a:t>May 2025</a:t>
            </a:r>
            <a:r>
              <a:rPr lang="en-US" sz="2400">
                <a:solidFill>
                  <a:schemeClr val="bg1"/>
                </a:solidFill>
                <a:effectLst/>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7424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4555-9EDC-7A53-5544-7C394100FAA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927233-5368-BC42-3B47-9A36075E5A5A}"/>
              </a:ext>
            </a:extLst>
          </p:cNvPr>
          <p:cNvSpPr>
            <a:spLocks noGrp="1"/>
          </p:cNvSpPr>
          <p:nvPr>
            <p:ph type="body" sz="quarter" idx="13"/>
          </p:nvPr>
        </p:nvSpPr>
        <p:spPr/>
        <p:txBody>
          <a:bodyPr/>
          <a:lstStyle/>
          <a:p>
            <a:r>
              <a:rPr lang="en-US"/>
              <a:t>Researching a </a:t>
            </a:r>
            <a:r>
              <a:rPr lang="en-US">
                <a:solidFill>
                  <a:schemeClr val="accent2"/>
                </a:solidFill>
              </a:rPr>
              <a:t>vendor or supplier </a:t>
            </a:r>
          </a:p>
        </p:txBody>
      </p:sp>
      <p:sp>
        <p:nvSpPr>
          <p:cNvPr id="3" name="Text Placeholder 2">
            <a:extLst>
              <a:ext uri="{FF2B5EF4-FFF2-40B4-BE49-F238E27FC236}">
                <a16:creationId xmlns:a16="http://schemas.microsoft.com/office/drawing/2014/main" id="{36712AFF-CE60-7E06-E552-98D7EFBCFB23}"/>
              </a:ext>
            </a:extLst>
          </p:cNvPr>
          <p:cNvSpPr>
            <a:spLocks noGrp="1"/>
          </p:cNvSpPr>
          <p:nvPr>
            <p:ph type="body" sz="quarter" idx="14"/>
          </p:nvPr>
        </p:nvSpPr>
        <p:spPr>
          <a:xfrm>
            <a:off x="1047600" y="3483429"/>
            <a:ext cx="10247313" cy="8306934"/>
          </a:xfrm>
        </p:spPr>
        <p:txBody>
          <a:bodyPr/>
          <a:lstStyle/>
          <a:p>
            <a:r>
              <a:rPr lang="en-US"/>
              <a:t>Description: A B2B company evaluates vendors or suppliers for raw materials, components, or </a:t>
            </a:r>
            <a:r>
              <a:rPr lang="en-US" err="1"/>
              <a:t>specialised</a:t>
            </a:r>
            <a:r>
              <a:rPr lang="en-US"/>
              <a:t> parts. The target audience includes decision-makers (e.g., procurement directors, supply chain managers) and practitioners (e.g., purchasing agents, quality control teams).</a:t>
            </a:r>
          </a:p>
          <a:p>
            <a:r>
              <a:rPr lang="en-US"/>
              <a:t>Why it's useful: Reliable suppliers are essential for manufacturing (e.g., steel suppliers) and other sectors (e.g., component suppliers for electronics). A prompt can reveal search patterns (e.g., "reliable steel suppliers for manufacturing") and AI queries (e.g., "how to evaluate a supplier for quality and delivery?").</a:t>
            </a:r>
          </a:p>
          <a:p>
            <a:r>
              <a:rPr lang="en-US"/>
              <a:t>Target Audience: Decision-makers (procurement directors, supply chain managers) and practitioners (purchasing agents, quality control teams).</a:t>
            </a:r>
          </a:p>
        </p:txBody>
      </p:sp>
      <p:sp>
        <p:nvSpPr>
          <p:cNvPr id="5" name="Rektangel 4">
            <a:extLst>
              <a:ext uri="{FF2B5EF4-FFF2-40B4-BE49-F238E27FC236}">
                <a16:creationId xmlns:a16="http://schemas.microsoft.com/office/drawing/2014/main" id="{623687F4-DAA6-D11E-AD01-FA88EF4CAE69}"/>
              </a:ext>
            </a:extLst>
          </p:cNvPr>
          <p:cNvSpPr/>
          <p:nvPr/>
        </p:nvSpPr>
        <p:spPr>
          <a:xfrm>
            <a:off x="12191166" y="0"/>
            <a:ext cx="12191247" cy="1371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ruta 5">
            <a:extLst>
              <a:ext uri="{FF2B5EF4-FFF2-40B4-BE49-F238E27FC236}">
                <a16:creationId xmlns:a16="http://schemas.microsoft.com/office/drawing/2014/main" id="{19E47B86-AB77-4733-E86E-E091951258E1}"/>
              </a:ext>
            </a:extLst>
          </p:cNvPr>
          <p:cNvSpPr txBox="1"/>
          <p:nvPr/>
        </p:nvSpPr>
        <p:spPr>
          <a:xfrm>
            <a:off x="13114034" y="1884219"/>
            <a:ext cx="10345509" cy="9725739"/>
          </a:xfrm>
          <a:prstGeom prst="rect">
            <a:avLst/>
          </a:prstGeom>
          <a:noFill/>
        </p:spPr>
        <p:txBody>
          <a:bodyPr wrap="square" rtlCol="0">
            <a:spAutoFit/>
          </a:bodyPr>
          <a:lstStyle/>
          <a:p>
            <a:r>
              <a:rPr lang="en-US" sz="3200" b="1">
                <a:solidFill>
                  <a:schemeClr val="bg1"/>
                </a:solidFill>
                <a:effectLst/>
                <a:latin typeface="Poppins SemiBold" pitchFamily="2" charset="77"/>
                <a:cs typeface="Poppins SemiBold" pitchFamily="2" charset="77"/>
              </a:rPr>
              <a:t>Example prompt:</a:t>
            </a:r>
          </a:p>
          <a:p>
            <a:endParaRPr lang="en-US">
              <a:solidFill>
                <a:schemeClr val="bg1"/>
              </a:solidFill>
              <a:latin typeface="Poppins" panose="00000500000000000000" pitchFamily="2" charset="0"/>
              <a:cs typeface="Poppins" panose="00000500000000000000" pitchFamily="2" charset="0"/>
            </a:endParaRPr>
          </a:p>
          <a:p>
            <a:r>
              <a:rPr lang="en-US" sz="2400">
                <a:solidFill>
                  <a:schemeClr val="bg1"/>
                </a:solidFill>
                <a:effectLst/>
                <a:latin typeface="Poppins" panose="00000500000000000000" pitchFamily="2" charset="0"/>
                <a:cs typeface="Poppins" panose="00000500000000000000" pitchFamily="2" charset="0"/>
              </a:rPr>
              <a:t>Perform a deep research analysis of the B2B market for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raw material suppliers. Target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e.g., procurement directors and quality control teams in manufacturing. Deliver a structured response that includes:</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Key questions that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ask when researching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quality standards, delivery reliability, pricing).  </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Traditional search engine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such as common search terms and queries used to identify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for [</a:t>
            </a:r>
            <a:r>
              <a:rPr lang="en-US" sz="2400">
                <a:solidFill>
                  <a:schemeClr val="accent2"/>
                </a:solidFill>
                <a:effectLst/>
                <a:latin typeface="Poppins" panose="00000500000000000000" pitchFamily="2" charset="0"/>
                <a:cs typeface="Poppins" panose="00000500000000000000" pitchFamily="2" charset="0"/>
              </a:rPr>
              <a:t>industry</a:t>
            </a:r>
            <a:r>
              <a:rPr lang="en-US" sz="2400">
                <a:solidFill>
                  <a:schemeClr val="bg1"/>
                </a:solidFill>
                <a:effectLst/>
                <a:latin typeface="Poppins" panose="00000500000000000000" pitchFamily="2" charset="0"/>
                <a:cs typeface="Poppins" panose="00000500000000000000" pitchFamily="2" charset="0"/>
              </a:rPr>
              <a:t>] near me').  </a:t>
            </a:r>
          </a:p>
          <a:p>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Generative AI query patterns, reflecting how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might query AI for insights (e.g., 'how to evaluate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for [</a:t>
            </a:r>
            <a:r>
              <a:rPr lang="en-US" sz="2400">
                <a:solidFill>
                  <a:schemeClr val="accent2"/>
                </a:solidFill>
                <a:effectLst/>
                <a:latin typeface="Poppins" panose="00000500000000000000" pitchFamily="2" charset="0"/>
                <a:cs typeface="Poppins" panose="00000500000000000000" pitchFamily="2" charset="0"/>
              </a:rPr>
              <a:t>specific requirement</a:t>
            </a:r>
            <a:r>
              <a:rPr lang="en-US" sz="2400">
                <a:solidFill>
                  <a:schemeClr val="bg1"/>
                </a:solidFill>
                <a:effectLst/>
                <a:latin typeface="Poppins" panose="00000500000000000000" pitchFamily="2" charset="0"/>
                <a:cs typeface="Poppins" panose="00000500000000000000" pitchFamily="2" charset="0"/>
              </a:rPr>
              <a:t>]?').  </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Background context outlining why these questions and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latin typeface="Poppins" panose="00000500000000000000" pitchFamily="2" charset="0"/>
                <a:cs typeface="Poppins" panose="00000500000000000000" pitchFamily="2" charset="0"/>
              </a:rPr>
              <a:t> </a:t>
            </a:r>
            <a:r>
              <a:rPr lang="en-US" sz="2400">
                <a:solidFill>
                  <a:schemeClr val="bg1"/>
                </a:solidFill>
                <a:effectLst/>
                <a:latin typeface="Poppins" panose="00000500000000000000" pitchFamily="2" charset="0"/>
                <a:cs typeface="Poppins" panose="00000500000000000000" pitchFamily="2" charset="0"/>
              </a:rPr>
              <a:t>occur, including supply chain challenges, industry-specific needs, and vendor selection processes for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Keep the response B2B-focused, practical, and informed by market conditions as of [</a:t>
            </a:r>
            <a:r>
              <a:rPr lang="en-US" sz="2400">
                <a:solidFill>
                  <a:schemeClr val="accent2"/>
                </a:solidFill>
                <a:effectLst/>
                <a:latin typeface="Poppins" panose="00000500000000000000" pitchFamily="2" charset="0"/>
                <a:cs typeface="Poppins" panose="00000500000000000000" pitchFamily="2" charset="0"/>
              </a:rPr>
              <a:t>May 2025</a:t>
            </a:r>
            <a:r>
              <a:rPr lang="en-US" sz="2400">
                <a:solidFill>
                  <a:schemeClr val="bg1"/>
                </a:solidFill>
                <a:effectLst/>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27838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AF994-B5C0-5287-AD74-074ED8DCEA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DF722E-3A74-F955-DE9E-18023007E44E}"/>
              </a:ext>
            </a:extLst>
          </p:cNvPr>
          <p:cNvSpPr>
            <a:spLocks noGrp="1"/>
          </p:cNvSpPr>
          <p:nvPr>
            <p:ph type="body" sz="quarter" idx="13"/>
          </p:nvPr>
        </p:nvSpPr>
        <p:spPr/>
        <p:txBody>
          <a:bodyPr/>
          <a:lstStyle/>
          <a:p>
            <a:r>
              <a:rPr lang="en-US"/>
              <a:t>Researching a </a:t>
            </a:r>
            <a:r>
              <a:rPr lang="en-US">
                <a:solidFill>
                  <a:schemeClr val="accent2"/>
                </a:solidFill>
              </a:rPr>
              <a:t>strategic partnership or solution provider</a:t>
            </a:r>
          </a:p>
        </p:txBody>
      </p:sp>
      <p:sp>
        <p:nvSpPr>
          <p:cNvPr id="3" name="Text Placeholder 2">
            <a:extLst>
              <a:ext uri="{FF2B5EF4-FFF2-40B4-BE49-F238E27FC236}">
                <a16:creationId xmlns:a16="http://schemas.microsoft.com/office/drawing/2014/main" id="{4222302A-F66E-B4FD-CBA7-F8310FB7B8F7}"/>
              </a:ext>
            </a:extLst>
          </p:cNvPr>
          <p:cNvSpPr>
            <a:spLocks noGrp="1"/>
          </p:cNvSpPr>
          <p:nvPr>
            <p:ph type="body" sz="quarter" idx="14"/>
          </p:nvPr>
        </p:nvSpPr>
        <p:spPr>
          <a:xfrm>
            <a:off x="1047600" y="3483429"/>
            <a:ext cx="10247313" cy="8306934"/>
          </a:xfrm>
        </p:spPr>
        <p:txBody>
          <a:bodyPr/>
          <a:lstStyle/>
          <a:p>
            <a:r>
              <a:rPr lang="en-US"/>
              <a:t>Description: A B2B </a:t>
            </a:r>
            <a:r>
              <a:rPr lang="en-US" err="1"/>
              <a:t>organisation</a:t>
            </a:r>
            <a:r>
              <a:rPr lang="en-US"/>
              <a:t> is exploring strategic partnerships or solution providers for innovation, such as AI consulting, digital transformation, or sustainability solutions. The target audience includes decision-makers (e.g., CEOs, strategy directors) and technical practitioners (e.g., innovation managers, IT specialists).</a:t>
            </a:r>
          </a:p>
          <a:p>
            <a:r>
              <a:rPr lang="en-US"/>
              <a:t>Why it's useful: Partnerships drive competitiveness, especially for traditional industries adopting digital or sustainable practices. A prompt can uncover search </a:t>
            </a:r>
            <a:r>
              <a:rPr lang="en-US" err="1"/>
              <a:t>behaviours</a:t>
            </a:r>
            <a:r>
              <a:rPr lang="en-US"/>
              <a:t> (e.g., "AI consulting firms for manufacturing") and AI queries (e.g., "what are the benefits of digital transformation for small manufacturers?").</a:t>
            </a:r>
          </a:p>
          <a:p>
            <a:r>
              <a:rPr lang="en-US"/>
              <a:t>Target Audience: Decision-makers (CEOs, strategy directors) and practitioners (innovation managers, IT specialists).</a:t>
            </a:r>
          </a:p>
        </p:txBody>
      </p:sp>
      <p:sp>
        <p:nvSpPr>
          <p:cNvPr id="5" name="Rektangel 4">
            <a:extLst>
              <a:ext uri="{FF2B5EF4-FFF2-40B4-BE49-F238E27FC236}">
                <a16:creationId xmlns:a16="http://schemas.microsoft.com/office/drawing/2014/main" id="{08919B4A-036B-68A0-9052-9C2A09308369}"/>
              </a:ext>
            </a:extLst>
          </p:cNvPr>
          <p:cNvSpPr/>
          <p:nvPr/>
        </p:nvSpPr>
        <p:spPr>
          <a:xfrm>
            <a:off x="12191166" y="0"/>
            <a:ext cx="12191247" cy="1371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ruta 5">
            <a:extLst>
              <a:ext uri="{FF2B5EF4-FFF2-40B4-BE49-F238E27FC236}">
                <a16:creationId xmlns:a16="http://schemas.microsoft.com/office/drawing/2014/main" id="{3CB049C1-041D-2B57-C79C-5863F8E4CF15}"/>
              </a:ext>
            </a:extLst>
          </p:cNvPr>
          <p:cNvSpPr txBox="1"/>
          <p:nvPr/>
        </p:nvSpPr>
        <p:spPr>
          <a:xfrm>
            <a:off x="13114034" y="1884219"/>
            <a:ext cx="10345509" cy="9725739"/>
          </a:xfrm>
          <a:prstGeom prst="rect">
            <a:avLst/>
          </a:prstGeom>
          <a:noFill/>
        </p:spPr>
        <p:txBody>
          <a:bodyPr wrap="square" rtlCol="0">
            <a:spAutoFit/>
          </a:bodyPr>
          <a:lstStyle/>
          <a:p>
            <a:r>
              <a:rPr lang="en-US" sz="3200" b="1">
                <a:solidFill>
                  <a:schemeClr val="bg1"/>
                </a:solidFill>
                <a:effectLst/>
                <a:latin typeface="Poppins SemiBold" pitchFamily="2" charset="77"/>
                <a:cs typeface="Poppins SemiBold" pitchFamily="2" charset="77"/>
              </a:rPr>
              <a:t>Example prompt:</a:t>
            </a:r>
          </a:p>
          <a:p>
            <a:endParaRPr lang="en-US">
              <a:solidFill>
                <a:schemeClr val="bg1"/>
              </a:solidFill>
              <a:latin typeface="Poppins" panose="00000500000000000000" pitchFamily="2" charset="0"/>
              <a:cs typeface="Poppins" panose="00000500000000000000" pitchFamily="2" charset="0"/>
            </a:endParaRPr>
          </a:p>
          <a:p>
            <a:r>
              <a:rPr lang="en-US" sz="2400">
                <a:solidFill>
                  <a:schemeClr val="bg1"/>
                </a:solidFill>
                <a:effectLst/>
                <a:latin typeface="Poppins" panose="00000500000000000000" pitchFamily="2" charset="0"/>
                <a:cs typeface="Poppins" panose="00000500000000000000" pitchFamily="2" charset="0"/>
              </a:rPr>
              <a:t>Using your deep research capabilities, investigate the B2B market for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digital transformation solutions. Focus on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e.g., CEOs and innovation managers in manufacturing. Provide a structured response that includes:</a:t>
            </a:r>
          </a:p>
          <a:p>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Key questions that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have when exploring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(e.g., implementation timeline, ROI, expertise).</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Traditional search engine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including keywords and queries used to find [Product/Service] (e.g.,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consultants for [</a:t>
            </a:r>
            <a:r>
              <a:rPr lang="en-US" sz="2400">
                <a:solidFill>
                  <a:schemeClr val="accent2"/>
                </a:solidFill>
                <a:effectLst/>
                <a:latin typeface="Poppins" panose="00000500000000000000" pitchFamily="2" charset="0"/>
                <a:cs typeface="Poppins" panose="00000500000000000000" pitchFamily="2" charset="0"/>
              </a:rPr>
              <a:t>industry</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Generative AI query patterns, showing how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 might ask AI for recommendations (e.g., 'what are the benefits of [</a:t>
            </a:r>
            <a:r>
              <a:rPr lang="en-US" sz="2400">
                <a:solidFill>
                  <a:schemeClr val="accent2"/>
                </a:solidFill>
                <a:effectLst/>
                <a:latin typeface="Poppins" panose="00000500000000000000" pitchFamily="2" charset="0"/>
                <a:cs typeface="Poppins" panose="00000500000000000000" pitchFamily="2" charset="0"/>
              </a:rPr>
              <a:t>Product/Service</a:t>
            </a:r>
            <a:r>
              <a:rPr lang="en-US" sz="2400">
                <a:solidFill>
                  <a:schemeClr val="bg1"/>
                </a:solidFill>
                <a:effectLst/>
                <a:latin typeface="Poppins" panose="00000500000000000000" pitchFamily="2" charset="0"/>
                <a:cs typeface="Poppins" panose="00000500000000000000" pitchFamily="2" charset="0"/>
              </a:rPr>
              <a:t>] for [</a:t>
            </a:r>
            <a:r>
              <a:rPr lang="en-US" sz="2400">
                <a:solidFill>
                  <a:schemeClr val="accent2"/>
                </a:solidFill>
                <a:effectLst/>
                <a:latin typeface="Poppins" panose="00000500000000000000" pitchFamily="2" charset="0"/>
                <a:cs typeface="Poppins" panose="00000500000000000000" pitchFamily="2" charset="0"/>
              </a:rPr>
              <a:t>specific goal</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Background context explaining the motivations behind these questions and </a:t>
            </a:r>
            <a:r>
              <a:rPr lang="en-US" sz="2400" err="1">
                <a:solidFill>
                  <a:schemeClr val="bg1"/>
                </a:solidFill>
                <a:latin typeface="Poppins" panose="00000500000000000000" pitchFamily="2" charset="0"/>
                <a:cs typeface="Poppins" panose="00000500000000000000" pitchFamily="2" charset="0"/>
              </a:rPr>
              <a:t>behaviours</a:t>
            </a:r>
            <a:r>
              <a:rPr lang="en-US" sz="2400">
                <a:solidFill>
                  <a:schemeClr val="bg1"/>
                </a:solidFill>
                <a:effectLst/>
                <a:latin typeface="Poppins" panose="00000500000000000000" pitchFamily="2" charset="0"/>
                <a:cs typeface="Poppins" panose="00000500000000000000" pitchFamily="2" charset="0"/>
              </a:rPr>
              <a:t>, including industry trends, strategic priorities, and partnership evaluation factors for [</a:t>
            </a:r>
            <a:r>
              <a:rPr lang="en-US" sz="2400">
                <a:solidFill>
                  <a:schemeClr val="accent2"/>
                </a:solidFill>
                <a:effectLst/>
                <a:latin typeface="Poppins" panose="00000500000000000000" pitchFamily="2" charset="0"/>
                <a:cs typeface="Poppins" panose="00000500000000000000" pitchFamily="2" charset="0"/>
              </a:rPr>
              <a:t>Target Audience</a:t>
            </a:r>
            <a:r>
              <a:rPr lang="en-US" sz="2400">
                <a:solidFill>
                  <a:schemeClr val="bg1"/>
                </a:solidFill>
                <a:effectLst/>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sz="2400">
              <a:solidFill>
                <a:schemeClr val="bg1"/>
              </a:solidFill>
              <a:effectLst/>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2400">
                <a:solidFill>
                  <a:schemeClr val="bg1"/>
                </a:solidFill>
                <a:effectLst/>
                <a:latin typeface="Poppins" panose="00000500000000000000" pitchFamily="2" charset="0"/>
                <a:cs typeface="Poppins" panose="00000500000000000000" pitchFamily="2" charset="0"/>
              </a:rPr>
              <a:t>Ensure the response is concise, relevant to B2B contexts, and reflects market dynamics as of [</a:t>
            </a:r>
            <a:r>
              <a:rPr lang="en-US" sz="2400">
                <a:solidFill>
                  <a:schemeClr val="accent2"/>
                </a:solidFill>
                <a:effectLst/>
                <a:latin typeface="Poppins" panose="00000500000000000000" pitchFamily="2" charset="0"/>
                <a:cs typeface="Poppins" panose="00000500000000000000" pitchFamily="2" charset="0"/>
              </a:rPr>
              <a:t>May 2025</a:t>
            </a:r>
            <a:r>
              <a:rPr lang="en-US" sz="2400">
                <a:solidFill>
                  <a:schemeClr val="bg1"/>
                </a:solidFill>
                <a:effectLst/>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93612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80C983-B479-8229-D34D-EB7F0175BB91}"/>
              </a:ext>
            </a:extLst>
          </p:cNvPr>
          <p:cNvSpPr>
            <a:spLocks noGrp="1"/>
          </p:cNvSpPr>
          <p:nvPr>
            <p:ph type="body" sz="quarter" idx="13"/>
          </p:nvPr>
        </p:nvSpPr>
        <p:spPr/>
        <p:txBody>
          <a:bodyPr/>
          <a:lstStyle/>
          <a:p>
            <a:r>
              <a:rPr lang="en-US"/>
              <a:t>How to use the results of the deep research to find topics and keywords</a:t>
            </a:r>
            <a:endParaRPr lang="en-GB"/>
          </a:p>
        </p:txBody>
      </p:sp>
      <p:sp>
        <p:nvSpPr>
          <p:cNvPr id="3" name="Text Placeholder 2">
            <a:extLst>
              <a:ext uri="{FF2B5EF4-FFF2-40B4-BE49-F238E27FC236}">
                <a16:creationId xmlns:a16="http://schemas.microsoft.com/office/drawing/2014/main" id="{A59D6702-8FCF-DC4C-75A4-E2302A3788C2}"/>
              </a:ext>
            </a:extLst>
          </p:cNvPr>
          <p:cNvSpPr>
            <a:spLocks noGrp="1"/>
          </p:cNvSpPr>
          <p:nvPr>
            <p:ph type="body" sz="quarter" idx="14"/>
          </p:nvPr>
        </p:nvSpPr>
        <p:spPr>
          <a:xfrm>
            <a:off x="1047600" y="3586163"/>
            <a:ext cx="10247313" cy="8204200"/>
          </a:xfrm>
        </p:spPr>
        <p:txBody>
          <a:bodyPr>
            <a:normAutofit fontScale="92500"/>
          </a:bodyPr>
          <a:lstStyle/>
          <a:p>
            <a:r>
              <a:rPr lang="en-US">
                <a:latin typeface="Poppins" panose="00000500000000000000" pitchFamily="2" charset="0"/>
                <a:cs typeface="Poppins" panose="00000500000000000000" pitchFamily="2" charset="0"/>
              </a:rPr>
              <a:t>On the right is an extract of a deep research to understand what a sales director of a B2B tech company might ask before choosing a CRM solution.</a:t>
            </a:r>
          </a:p>
          <a:p>
            <a:r>
              <a:rPr lang="en-US">
                <a:latin typeface="Poppins" panose="00000500000000000000" pitchFamily="2" charset="0"/>
                <a:cs typeface="Poppins" panose="00000500000000000000" pitchFamily="2" charset="0"/>
              </a:rPr>
              <a:t>The research gives you a quick overview of what areas are likely important for people in your target audience to get answers to.</a:t>
            </a:r>
          </a:p>
          <a:p>
            <a:r>
              <a:rPr lang="en-US" b="1">
                <a:solidFill>
                  <a:schemeClr val="tx1"/>
                </a:solidFill>
                <a:latin typeface="Poppins" panose="00000500000000000000" pitchFamily="2" charset="0"/>
                <a:cs typeface="Poppins" panose="00000500000000000000" pitchFamily="2" charset="0"/>
              </a:rPr>
              <a:t>By going through the research, you can easily find topics and questions to take into further topic research and search </a:t>
            </a:r>
            <a:r>
              <a:rPr lang="en-US" b="1" err="1">
                <a:solidFill>
                  <a:schemeClr val="tx1"/>
                </a:solidFill>
                <a:latin typeface="Poppins" panose="00000500000000000000" pitchFamily="2" charset="0"/>
                <a:cs typeface="Poppins" panose="00000500000000000000" pitchFamily="2" charset="0"/>
              </a:rPr>
              <a:t>behaviour</a:t>
            </a:r>
            <a:r>
              <a:rPr lang="en-US" b="1">
                <a:solidFill>
                  <a:schemeClr val="tx1"/>
                </a:solidFill>
                <a:latin typeface="Poppins" panose="00000500000000000000" pitchFamily="2" charset="0"/>
                <a:cs typeface="Poppins" panose="00000500000000000000" pitchFamily="2" charset="0"/>
              </a:rPr>
              <a:t> analysis.</a:t>
            </a:r>
          </a:p>
          <a:p>
            <a:r>
              <a:rPr lang="en-US">
                <a:solidFill>
                  <a:schemeClr val="tx1"/>
                </a:solidFill>
                <a:latin typeface="Poppins" panose="00000500000000000000" pitchFamily="2" charset="0"/>
                <a:cs typeface="Poppins" panose="00000500000000000000" pitchFamily="2" charset="0"/>
              </a:rPr>
              <a:t>Based on keywords, phrases and questions, you can build relevant lists that are then used to decide which articles to create and how their content should be structured.</a:t>
            </a:r>
          </a:p>
          <a:p>
            <a:r>
              <a:rPr lang="en-US">
                <a:solidFill>
                  <a:schemeClr val="tx1"/>
                </a:solidFill>
                <a:latin typeface="Poppins" panose="00000500000000000000" pitchFamily="2" charset="0"/>
                <a:cs typeface="Poppins" panose="00000500000000000000" pitchFamily="2" charset="0"/>
              </a:rPr>
              <a:t>For example, we see here that questions around sales and marketing data automation are essential. We also see that integration with existing systems is an issue that the target group has. </a:t>
            </a:r>
            <a:endParaRPr lang="en-GB">
              <a:solidFill>
                <a:schemeClr val="tx1"/>
              </a:solidFill>
              <a:latin typeface="Poppins" panose="00000500000000000000" pitchFamily="2" charset="0"/>
              <a:cs typeface="Poppins" panose="00000500000000000000" pitchFamily="2" charset="0"/>
            </a:endParaRPr>
          </a:p>
        </p:txBody>
      </p:sp>
      <p:sp>
        <p:nvSpPr>
          <p:cNvPr id="5" name="Rektangel 4">
            <a:extLst>
              <a:ext uri="{FF2B5EF4-FFF2-40B4-BE49-F238E27FC236}">
                <a16:creationId xmlns:a16="http://schemas.microsoft.com/office/drawing/2014/main" id="{FABE0189-A366-CCC5-3622-F5A9C7DE0C72}"/>
              </a:ext>
            </a:extLst>
          </p:cNvPr>
          <p:cNvSpPr>
            <a:spLocks noGrp="1" noRot="1" noMove="1" noResize="1" noEditPoints="1" noAdjustHandles="1" noChangeArrowheads="1" noChangeShapeType="1"/>
          </p:cNvSpPr>
          <p:nvPr/>
        </p:nvSpPr>
        <p:spPr>
          <a:xfrm>
            <a:off x="12191166" y="0"/>
            <a:ext cx="12191247" cy="13716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ruta 5">
            <a:extLst>
              <a:ext uri="{FF2B5EF4-FFF2-40B4-BE49-F238E27FC236}">
                <a16:creationId xmlns:a16="http://schemas.microsoft.com/office/drawing/2014/main" id="{BD00B713-DB94-093D-F31A-195D2AD34EA8}"/>
              </a:ext>
            </a:extLst>
          </p:cNvPr>
          <p:cNvSpPr txBox="1"/>
          <p:nvPr/>
        </p:nvSpPr>
        <p:spPr>
          <a:xfrm>
            <a:off x="12801600" y="908807"/>
            <a:ext cx="10729912" cy="11898385"/>
          </a:xfrm>
          <a:prstGeom prst="rect">
            <a:avLst/>
          </a:prstGeom>
          <a:noFill/>
        </p:spPr>
        <p:txBody>
          <a:bodyPr wrap="square" rtlCol="0">
            <a:spAutoFit/>
          </a:bodyPr>
          <a:lstStyle/>
          <a:p>
            <a:pPr>
              <a:lnSpc>
                <a:spcPct val="115000"/>
              </a:lnSpc>
              <a:spcBef>
                <a:spcPts val="2000"/>
              </a:spcBef>
              <a:spcAft>
                <a:spcPts val="900"/>
              </a:spcAft>
              <a:buNone/>
            </a:pPr>
            <a:r>
              <a:rPr lang="en-US" sz="2400" b="1">
                <a:effectLst/>
                <a:latin typeface="Poppins SemiBold" pitchFamily="2" charset="77"/>
                <a:ea typeface="Arial" panose="020B0604020202020204" pitchFamily="34" charset="0"/>
                <a:cs typeface="Poppins SemiBold" pitchFamily="2" charset="77"/>
              </a:rPr>
              <a:t>Comprehensive analysis of </a:t>
            </a:r>
            <a:r>
              <a:rPr lang="en-US" sz="2400" b="1">
                <a:latin typeface="Poppins SemiBold" pitchFamily="2" charset="77"/>
                <a:ea typeface="Arial" panose="020B0604020202020204" pitchFamily="34" charset="0"/>
                <a:cs typeface="Poppins SemiBold" pitchFamily="2" charset="77"/>
              </a:rPr>
              <a:t>the B2B </a:t>
            </a:r>
            <a:r>
              <a:rPr lang="en-US" sz="2400" b="1">
                <a:effectLst/>
                <a:latin typeface="Poppins SemiBold" pitchFamily="2" charset="77"/>
                <a:ea typeface="Arial" panose="020B0604020202020204" pitchFamily="34" charset="0"/>
                <a:cs typeface="Poppins SemiBold" pitchFamily="2" charset="77"/>
              </a:rPr>
              <a:t>CRM market for Sales Directors and Marketing Managers in Tech Firms</a:t>
            </a:r>
          </a:p>
          <a:p>
            <a:pPr>
              <a:lnSpc>
                <a:spcPct val="115000"/>
              </a:lnSpc>
              <a:spcAft>
                <a:spcPts val="1400"/>
              </a:spcAft>
              <a:buNone/>
            </a:pPr>
            <a:r>
              <a:rPr lang="en-US" sz="1700">
                <a:effectLst/>
                <a:latin typeface="Poppins" panose="00000500000000000000" pitchFamily="2" charset="0"/>
                <a:ea typeface="Arial" panose="020B0604020202020204" pitchFamily="34" charset="0"/>
                <a:cs typeface="Poppins" panose="00000500000000000000" pitchFamily="2" charset="0"/>
              </a:rPr>
              <a:t>This analysis delves into the B2B market for Customer Relationship Management (CRM) software, focusing on the needs of Sales directors and marketing managers in B2B tech firms as of May 2025. It covers key questions, search </a:t>
            </a:r>
            <a:r>
              <a:rPr lang="en-US" sz="1700" err="1">
                <a:latin typeface="Poppins" panose="00000500000000000000" pitchFamily="2" charset="0"/>
                <a:ea typeface="Arial" panose="020B0604020202020204" pitchFamily="34" charset="0"/>
                <a:cs typeface="Poppins" panose="00000500000000000000" pitchFamily="2" charset="0"/>
              </a:rPr>
              <a:t>behaviours</a:t>
            </a:r>
            <a:r>
              <a:rPr lang="en-US" sz="1700">
                <a:latin typeface="Poppins" panose="00000500000000000000" pitchFamily="2" charset="0"/>
                <a:ea typeface="Arial" panose="020B0604020202020204" pitchFamily="34" charset="0"/>
                <a:cs typeface="Poppins" panose="00000500000000000000" pitchFamily="2" charset="0"/>
              </a:rPr>
              <a:t>, generative AI query patterns, and the underlying context driving these </a:t>
            </a:r>
            <a:r>
              <a:rPr lang="en-US" sz="1700" err="1">
                <a:latin typeface="Poppins" panose="00000500000000000000" pitchFamily="2" charset="0"/>
                <a:ea typeface="Arial" panose="020B0604020202020204" pitchFamily="34" charset="0"/>
                <a:cs typeface="Poppins" panose="00000500000000000000" pitchFamily="2" charset="0"/>
              </a:rPr>
              <a:t>behaviours</a:t>
            </a:r>
            <a:r>
              <a:rPr lang="en-US" sz="1700">
                <a:effectLst/>
                <a:latin typeface="Poppins" panose="00000500000000000000" pitchFamily="2" charset="0"/>
                <a:ea typeface="Arial" panose="020B0604020202020204" pitchFamily="34" charset="0"/>
                <a:cs typeface="Poppins" panose="00000500000000000000" pitchFamily="2" charset="0"/>
              </a:rPr>
              <a:t>, reflecting current market dynamics and industry trends.</a:t>
            </a:r>
          </a:p>
          <a:p>
            <a:pPr>
              <a:lnSpc>
                <a:spcPct val="115000"/>
              </a:lnSpc>
              <a:buNone/>
            </a:pPr>
            <a:r>
              <a:rPr lang="en-US" sz="1700" b="1">
                <a:effectLst/>
                <a:latin typeface="Poppins" panose="00000500000000000000" pitchFamily="2" charset="0"/>
                <a:ea typeface="Arial" panose="020B0604020202020204" pitchFamily="34" charset="0"/>
                <a:cs typeface="Poppins" panose="00000500000000000000" pitchFamily="2" charset="0"/>
              </a:rPr>
              <a:t>Key questions in CRM Software Research</a:t>
            </a:r>
            <a:endParaRPr lang="en-US" sz="1700">
              <a:effectLst/>
              <a:latin typeface="Poppins" panose="00000500000000000000" pitchFamily="2" charset="0"/>
              <a:ea typeface="Arial" panose="020B0604020202020204" pitchFamily="34" charset="0"/>
              <a:cs typeface="Poppins" panose="00000500000000000000" pitchFamily="2" charset="0"/>
            </a:endParaRPr>
          </a:p>
          <a:p>
            <a:pPr>
              <a:lnSpc>
                <a:spcPct val="115000"/>
              </a:lnSpc>
              <a:spcAft>
                <a:spcPts val="1400"/>
              </a:spcAft>
              <a:buNone/>
            </a:pPr>
            <a:r>
              <a:rPr lang="en-US" sz="1700">
                <a:effectLst/>
                <a:latin typeface="Poppins" panose="00000500000000000000" pitchFamily="2" charset="0"/>
                <a:ea typeface="Arial" panose="020B0604020202020204" pitchFamily="34" charset="0"/>
                <a:cs typeface="Poppins" panose="00000500000000000000" pitchFamily="2" charset="0"/>
              </a:rPr>
              <a:t>Sales directors and marketing managers in B2B tech firms have specific concerns when evaluating CRM software, driven by the need to manage complex sales cycles and enhance marketing effectiveness. Based on recent analyses, the following questions are typical:</a:t>
            </a: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Automation features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What features does the CRM offer for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automating sales and marketing tasks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such as lead scoring, follow-ups, and email scheduling?</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Integration capabilities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How well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does the CRM integrate with existing tools and systems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such as email marketing software, accounting tools, and social media platforms?</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Cost considerations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What is the total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cost of implementing and maintaining the CRM</a:t>
            </a:r>
            <a:r>
              <a:rPr lang="en-US" sz="1700" u="none" strike="noStrike">
                <a:effectLst/>
                <a:latin typeface="Poppins" panose="00000500000000000000" pitchFamily="2" charset="0"/>
                <a:ea typeface="Arial" panose="020B0604020202020204" pitchFamily="34" charset="0"/>
                <a:cs typeface="Poppins" panose="00000500000000000000" pitchFamily="2" charset="0"/>
              </a:rPr>
              <a:t>, including subscription fees, additional costs, and potential ROI?</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Analytics and reporting</a:t>
            </a:r>
            <a:r>
              <a:rPr lang="en-US" sz="1700" u="none" strike="noStrike">
                <a:effectLst/>
                <a:latin typeface="Poppins" panose="00000500000000000000" pitchFamily="2" charset="0"/>
                <a:ea typeface="Arial" panose="020B0604020202020204" pitchFamily="34" charset="0"/>
                <a:cs typeface="Poppins" panose="00000500000000000000" pitchFamily="2" charset="0"/>
              </a:rPr>
              <a:t>: Does the CRM provide advanced analytics and reporting capabilities, such as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sales forecasting, campaign performance tracking</a:t>
            </a:r>
            <a:r>
              <a:rPr lang="en-US" sz="1700" u="none" strike="noStrike">
                <a:effectLst/>
                <a:latin typeface="Poppins" panose="00000500000000000000" pitchFamily="2" charset="0"/>
                <a:ea typeface="Arial" panose="020B0604020202020204" pitchFamily="34" charset="0"/>
                <a:cs typeface="Poppins" panose="00000500000000000000" pitchFamily="2" charset="0"/>
              </a:rPr>
              <a:t>, and customer </a:t>
            </a:r>
            <a:r>
              <a:rPr lang="en-US" sz="1700" err="1">
                <a:latin typeface="Poppins" panose="00000500000000000000" pitchFamily="2" charset="0"/>
                <a:ea typeface="Arial" panose="020B0604020202020204" pitchFamily="34" charset="0"/>
                <a:cs typeface="Poppins" panose="00000500000000000000" pitchFamily="2" charset="0"/>
              </a:rPr>
              <a:t>behaviour</a:t>
            </a:r>
            <a:r>
              <a:rPr lang="en-US" sz="1700">
                <a:latin typeface="Poppins" panose="00000500000000000000" pitchFamily="2" charset="0"/>
                <a:ea typeface="Arial" panose="020B0604020202020204" pitchFamily="34" charset="0"/>
                <a:cs typeface="Poppins" panose="00000500000000000000" pitchFamily="2" charset="0"/>
              </a:rPr>
              <a:t> </a:t>
            </a:r>
            <a:r>
              <a:rPr lang="en-US" sz="1700" u="none" strike="noStrike">
                <a:effectLst/>
                <a:latin typeface="Poppins" panose="00000500000000000000" pitchFamily="2" charset="0"/>
                <a:ea typeface="Arial" panose="020B0604020202020204" pitchFamily="34" charset="0"/>
                <a:cs typeface="Poppins" panose="00000500000000000000" pitchFamily="2" charset="0"/>
              </a:rPr>
              <a:t>insights?</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Scalability</a:t>
            </a:r>
            <a:r>
              <a:rPr lang="en-US" sz="1700" u="none" strike="noStrike">
                <a:effectLst/>
                <a:latin typeface="Poppins" panose="00000500000000000000" pitchFamily="2" charset="0"/>
                <a:ea typeface="Arial" panose="020B0604020202020204" pitchFamily="34" charset="0"/>
                <a:cs typeface="Poppins" panose="00000500000000000000" pitchFamily="2" charset="0"/>
              </a:rPr>
              <a:t>: Is the CRM</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 scalable </a:t>
            </a:r>
            <a:r>
              <a:rPr lang="en-US" sz="1700" u="none" strike="noStrike">
                <a:effectLst/>
                <a:latin typeface="Poppins" panose="00000500000000000000" pitchFamily="2" charset="0"/>
                <a:ea typeface="Arial" panose="020B0604020202020204" pitchFamily="34" charset="0"/>
                <a:cs typeface="Poppins" panose="00000500000000000000" pitchFamily="2" charset="0"/>
              </a:rPr>
              <a:t>to support business growth, accommodating increasing data volumes and team sizes?</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Customer support</a:t>
            </a:r>
            <a:r>
              <a:rPr lang="en-US" sz="1700" u="none" strike="noStrike">
                <a:effectLst/>
                <a:latin typeface="Poppins" panose="00000500000000000000" pitchFamily="2" charset="0"/>
                <a:ea typeface="Arial" panose="020B0604020202020204" pitchFamily="34" charset="0"/>
                <a:cs typeface="Poppins" panose="00000500000000000000" pitchFamily="2" charset="0"/>
              </a:rPr>
              <a:t>: What level of customer support and training does the vendor offer to ensure user adoption and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effective implementation</a:t>
            </a:r>
            <a:r>
              <a:rPr lang="en-US" sz="1700" u="none" strike="noStrike">
                <a:effectLst/>
                <a:latin typeface="Poppins" panose="00000500000000000000" pitchFamily="2" charset="0"/>
                <a:ea typeface="Arial" panose="020B0604020202020204" pitchFamily="34" charset="0"/>
                <a:cs typeface="Poppins" panose="00000500000000000000" pitchFamily="2" charset="0"/>
              </a:rPr>
              <a:t>?</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AI-Powered features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Are there AI-powered features that can enhance sales and marketing strategies, such as </a:t>
            </a:r>
            <a:r>
              <a:rPr lang="en-US" sz="1700" u="none" strike="noStrike">
                <a:solidFill>
                  <a:schemeClr val="accent2"/>
                </a:solidFill>
                <a:effectLst/>
                <a:latin typeface="Poppins" panose="00000500000000000000" pitchFamily="2" charset="0"/>
                <a:ea typeface="Arial" panose="020B0604020202020204" pitchFamily="34" charset="0"/>
                <a:cs typeface="Poppins" panose="00000500000000000000" pitchFamily="2" charset="0"/>
              </a:rPr>
              <a:t>predictive analytics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lead </a:t>
            </a:r>
            <a:r>
              <a:rPr lang="en-US" sz="1700" err="1">
                <a:latin typeface="Poppins" panose="00000500000000000000" pitchFamily="2" charset="0"/>
                <a:ea typeface="Arial" panose="020B0604020202020204" pitchFamily="34" charset="0"/>
                <a:cs typeface="Poppins" panose="00000500000000000000" pitchFamily="2" charset="0"/>
              </a:rPr>
              <a:t>prioritisation</a:t>
            </a:r>
            <a:r>
              <a:rPr lang="en-US" sz="1700">
                <a:latin typeface="Poppins" panose="00000500000000000000" pitchFamily="2" charset="0"/>
                <a:ea typeface="Arial" panose="020B0604020202020204" pitchFamily="34" charset="0"/>
                <a:cs typeface="Poppins" panose="00000500000000000000" pitchFamily="2" charset="0"/>
              </a:rPr>
              <a:t>, and </a:t>
            </a:r>
            <a:r>
              <a:rPr lang="en-US" sz="1700" err="1">
                <a:latin typeface="Poppins" panose="00000500000000000000" pitchFamily="2" charset="0"/>
                <a:ea typeface="Arial" panose="020B0604020202020204" pitchFamily="34" charset="0"/>
                <a:cs typeface="Poppins" panose="00000500000000000000" pitchFamily="2" charset="0"/>
              </a:rPr>
              <a:t>personalised</a:t>
            </a:r>
            <a:r>
              <a:rPr lang="en-US" sz="1700">
                <a:latin typeface="Poppins" panose="00000500000000000000" pitchFamily="2" charset="0"/>
                <a:ea typeface="Arial" panose="020B0604020202020204" pitchFamily="34" charset="0"/>
                <a:cs typeface="Poppins" panose="00000500000000000000" pitchFamily="2" charset="0"/>
              </a:rPr>
              <a:t> </a:t>
            </a:r>
            <a:r>
              <a:rPr lang="en-US" sz="1700" u="none" strike="noStrike">
                <a:effectLst/>
                <a:latin typeface="Poppins" panose="00000500000000000000" pitchFamily="2" charset="0"/>
                <a:ea typeface="Arial" panose="020B0604020202020204" pitchFamily="34" charset="0"/>
                <a:cs typeface="Poppins" panose="00000500000000000000" pitchFamily="2" charset="0"/>
              </a:rPr>
              <a:t>recommendations?</a:t>
            </a:r>
            <a:br>
              <a:rPr lang="en-US" sz="1700" u="none" strike="noStrike">
                <a:effectLst/>
                <a:latin typeface="Poppins" panose="00000500000000000000" pitchFamily="2" charset="0"/>
                <a:ea typeface="Arial" panose="020B0604020202020204" pitchFamily="34" charset="0"/>
                <a:cs typeface="Poppins" panose="00000500000000000000" pitchFamily="2" charset="0"/>
              </a:rPr>
            </a:br>
            <a:endParaRPr lang="en-US" sz="1700" u="none" strike="noStrike">
              <a:effectLst/>
              <a:latin typeface="Poppins" panose="00000500000000000000" pitchFamily="2" charset="0"/>
              <a:ea typeface="Arial" panose="020B0604020202020204" pitchFamily="34" charset="0"/>
              <a:cs typeface="Poppins" panose="00000500000000000000" pitchFamily="2" charset="0"/>
            </a:endParaRPr>
          </a:p>
          <a:p>
            <a:pPr marL="342900" lvl="0" indent="-342900">
              <a:lnSpc>
                <a:spcPct val="115000"/>
              </a:lnSpc>
              <a:buSzPts val="1150"/>
              <a:buFont typeface="Arial" panose="020B0604020202020204" pitchFamily="34" charset="0"/>
              <a:buChar char="●"/>
            </a:pPr>
            <a:r>
              <a:rPr lang="en-US" sz="1700" b="1" u="none" strike="noStrike">
                <a:effectLst/>
                <a:latin typeface="Poppins" panose="00000500000000000000" pitchFamily="2" charset="0"/>
                <a:ea typeface="Arial" panose="020B0604020202020204" pitchFamily="34" charset="0"/>
                <a:cs typeface="Poppins" panose="00000500000000000000" pitchFamily="2" charset="0"/>
              </a:rPr>
              <a:t>User-Friendliness</a:t>
            </a:r>
            <a:r>
              <a:rPr lang="en-US" sz="1700" u="none" strike="noStrike">
                <a:effectLst/>
                <a:latin typeface="Poppins" panose="00000500000000000000" pitchFamily="2" charset="0"/>
                <a:ea typeface="Arial" panose="020B0604020202020204" pitchFamily="34" charset="0"/>
                <a:cs typeface="Poppins" panose="00000500000000000000" pitchFamily="2" charset="0"/>
              </a:rPr>
              <a:t>: How user-friendly is the CRM interface, and is there a mobile app available for on-the-go access?</a:t>
            </a:r>
          </a:p>
          <a:p>
            <a:endParaRPr lang="en-US"/>
          </a:p>
          <a:p>
            <a:r>
              <a:rPr lang="en-US"/>
              <a:t>…</a:t>
            </a:r>
          </a:p>
        </p:txBody>
      </p:sp>
    </p:spTree>
    <p:extLst>
      <p:ext uri="{BB962C8B-B14F-4D97-AF65-F5344CB8AC3E}">
        <p14:creationId xmlns:p14="http://schemas.microsoft.com/office/powerpoint/2010/main" val="333508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1AEAC-CE3A-4D3D-1CC1-502C866AFD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AFA22E-2F41-6053-BC5C-0F62EA01299E}"/>
              </a:ext>
            </a:extLst>
          </p:cNvPr>
          <p:cNvSpPr>
            <a:spLocks noGrp="1"/>
          </p:cNvSpPr>
          <p:nvPr>
            <p:ph type="body" sz="quarter" idx="13"/>
          </p:nvPr>
        </p:nvSpPr>
        <p:spPr/>
        <p:txBody>
          <a:bodyPr/>
          <a:lstStyle/>
          <a:p>
            <a:r>
              <a:rPr lang="en-US"/>
              <a:t>Understand better which features and selection criteria are important.</a:t>
            </a:r>
            <a:endParaRPr lang="en-GB"/>
          </a:p>
        </p:txBody>
      </p:sp>
      <p:sp>
        <p:nvSpPr>
          <p:cNvPr id="3" name="Text Placeholder 2">
            <a:extLst>
              <a:ext uri="{FF2B5EF4-FFF2-40B4-BE49-F238E27FC236}">
                <a16:creationId xmlns:a16="http://schemas.microsoft.com/office/drawing/2014/main" id="{4B44FC4C-CCCC-14BB-2D99-C232745E2490}"/>
              </a:ext>
            </a:extLst>
          </p:cNvPr>
          <p:cNvSpPr>
            <a:spLocks noGrp="1"/>
          </p:cNvSpPr>
          <p:nvPr>
            <p:ph type="body" sz="quarter" idx="14"/>
          </p:nvPr>
        </p:nvSpPr>
        <p:spPr>
          <a:xfrm>
            <a:off x="1047600" y="3343275"/>
            <a:ext cx="10247313" cy="2071688"/>
          </a:xfrm>
        </p:spPr>
        <p:txBody>
          <a:bodyPr>
            <a:normAutofit/>
          </a:bodyPr>
          <a:lstStyle/>
          <a:p>
            <a:r>
              <a:rPr lang="en-US">
                <a:latin typeface="Poppins" panose="00000500000000000000" pitchFamily="2" charset="0"/>
                <a:cs typeface="Poppins" panose="00000500000000000000" pitchFamily="2" charset="0"/>
              </a:rPr>
              <a:t>The tables on the right are based on the deep research for CRM system selection. </a:t>
            </a:r>
            <a:r>
              <a:rPr lang="en-US">
                <a:solidFill>
                  <a:schemeClr val="tx1"/>
                </a:solidFill>
                <a:latin typeface="Poppins" panose="00000500000000000000" pitchFamily="2" charset="0"/>
                <a:cs typeface="Poppins" panose="00000500000000000000" pitchFamily="2" charset="0"/>
              </a:rPr>
              <a:t>By reviewing the desired key features and selection criteria, you can also understand what keywords and topics your content needs to cover.</a:t>
            </a:r>
            <a:endParaRPr lang="en-GB">
              <a:solidFill>
                <a:schemeClr val="tx1"/>
              </a:solidFill>
              <a:latin typeface="Poppins" panose="00000500000000000000" pitchFamily="2" charset="0"/>
              <a:cs typeface="Poppins" panose="00000500000000000000" pitchFamily="2" charset="0"/>
            </a:endParaRPr>
          </a:p>
        </p:txBody>
      </p:sp>
      <p:sp>
        <p:nvSpPr>
          <p:cNvPr id="5" name="Rektangel 4">
            <a:extLst>
              <a:ext uri="{FF2B5EF4-FFF2-40B4-BE49-F238E27FC236}">
                <a16:creationId xmlns:a16="http://schemas.microsoft.com/office/drawing/2014/main" id="{BE57416E-58A6-C925-0C8F-70E5FA98858A}"/>
              </a:ext>
            </a:extLst>
          </p:cNvPr>
          <p:cNvSpPr>
            <a:spLocks noGrp="1" noRot="1" noMove="1" noResize="1" noEditPoints="1" noAdjustHandles="1" noChangeArrowheads="1" noChangeShapeType="1"/>
          </p:cNvSpPr>
          <p:nvPr/>
        </p:nvSpPr>
        <p:spPr>
          <a:xfrm>
            <a:off x="12191166" y="0"/>
            <a:ext cx="12191247" cy="13716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ell 3">
            <a:extLst>
              <a:ext uri="{FF2B5EF4-FFF2-40B4-BE49-F238E27FC236}">
                <a16:creationId xmlns:a16="http://schemas.microsoft.com/office/drawing/2014/main" id="{A0247B7A-EC41-4001-7C03-1842BB90675B}"/>
              </a:ext>
            </a:extLst>
          </p:cNvPr>
          <p:cNvGraphicFramePr>
            <a:graphicFrameLocks noGrp="1"/>
          </p:cNvGraphicFramePr>
          <p:nvPr>
            <p:extLst>
              <p:ext uri="{D42A27DB-BD31-4B8C-83A1-F6EECF244321}">
                <p14:modId xmlns:p14="http://schemas.microsoft.com/office/powerpoint/2010/main" val="3578056852"/>
              </p:ext>
            </p:extLst>
          </p:nvPr>
        </p:nvGraphicFramePr>
        <p:xfrm>
          <a:off x="18512386" y="536258"/>
          <a:ext cx="4822427" cy="12609756"/>
        </p:xfrm>
        <a:graphic>
          <a:graphicData uri="http://schemas.openxmlformats.org/drawingml/2006/table">
            <a:tbl>
              <a:tblPr>
                <a:tableStyleId>{5940675A-B579-460E-94D1-54222C63F5DA}</a:tableStyleId>
              </a:tblPr>
              <a:tblGrid>
                <a:gridCol w="4822427">
                  <a:extLst>
                    <a:ext uri="{9D8B030D-6E8A-4147-A177-3AD203B41FA5}">
                      <a16:colId xmlns:a16="http://schemas.microsoft.com/office/drawing/2014/main" val="3506572947"/>
                    </a:ext>
                  </a:extLst>
                </a:gridCol>
              </a:tblGrid>
              <a:tr h="878661">
                <a:tc>
                  <a:txBody>
                    <a:bodyPr/>
                    <a:lstStyle/>
                    <a:p>
                      <a:pPr algn="ctr">
                        <a:lnSpc>
                          <a:spcPct val="115000"/>
                        </a:lnSpc>
                        <a:buNone/>
                      </a:pPr>
                      <a:r>
                        <a:rPr lang="en-US" sz="1800" b="1">
                          <a:effectLst/>
                          <a:latin typeface="Poppins" panose="00000500000000000000" pitchFamily="2" charset="0"/>
                          <a:cs typeface="Poppins" panose="00000500000000000000" pitchFamily="2" charset="0"/>
                        </a:rPr>
                        <a:t>Key Features of B2B CRM</a:t>
                      </a:r>
                      <a:endParaRPr lang="en-US" sz="1800" b="1">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solidFill>
                      <a:schemeClr val="tx1">
                        <a:lumMod val="10000"/>
                        <a:lumOff val="90000"/>
                      </a:schemeClr>
                    </a:solidFill>
                  </a:tcPr>
                </a:tc>
                <a:extLst>
                  <a:ext uri="{0D108BD9-81ED-4DB2-BD59-A6C34878D82A}">
                    <a16:rowId xmlns:a16="http://schemas.microsoft.com/office/drawing/2014/main" val="1942703931"/>
                  </a:ext>
                </a:extLst>
              </a:tr>
              <a:tr h="878661">
                <a:tc>
                  <a:txBody>
                    <a:bodyPr/>
                    <a:lstStyle/>
                    <a:p>
                      <a:pPr>
                        <a:lnSpc>
                          <a:spcPct val="115000"/>
                        </a:lnSpc>
                        <a:buNone/>
                      </a:pPr>
                      <a:r>
                        <a:rPr lang="en-US" sz="1800">
                          <a:effectLst/>
                          <a:latin typeface="Poppins" panose="00000500000000000000" pitchFamily="2" charset="0"/>
                          <a:cs typeface="Poppins" panose="00000500000000000000" pitchFamily="2" charset="0"/>
                        </a:rPr>
                        <a:t>Automate repetitive tasks (e.g., data entry, follow-ups, reminders)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4182060945"/>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Seamlessly manage client data on a </a:t>
                      </a:r>
                      <a:r>
                        <a:rPr lang="en-US" sz="1800" err="1">
                          <a:effectLst/>
                          <a:latin typeface="Poppins" panose="00000500000000000000" pitchFamily="2" charset="0"/>
                          <a:cs typeface="Poppins" panose="00000500000000000000" pitchFamily="2" charset="0"/>
                        </a:rPr>
                        <a:t>centralised</a:t>
                      </a:r>
                      <a:r>
                        <a:rPr lang="en-US" sz="1800">
                          <a:effectLst/>
                          <a:latin typeface="Poppins" panose="00000500000000000000" pitchFamily="2" charset="0"/>
                          <a:cs typeface="Poppins" panose="00000500000000000000" pitchFamily="2" charset="0"/>
                        </a:rPr>
                        <a:t> platform</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771265818"/>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Identify roadblocks in sales process using built-in reports (e.g., bird’s eye view of sales activities)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2945301287"/>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Launch targeted &amp; personalized campaigns (e.g., segment contacts by location, browsing habits)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313979694"/>
                  </a:ext>
                </a:extLst>
              </a:tr>
              <a:tr h="878661">
                <a:tc>
                  <a:txBody>
                    <a:bodyPr/>
                    <a:lstStyle/>
                    <a:p>
                      <a:pPr>
                        <a:lnSpc>
                          <a:spcPct val="115000"/>
                        </a:lnSpc>
                        <a:buNone/>
                      </a:pPr>
                      <a:r>
                        <a:rPr lang="en-US" sz="1800">
                          <a:effectLst/>
                          <a:latin typeface="Poppins" panose="00000500000000000000" pitchFamily="2" charset="0"/>
                          <a:cs typeface="Poppins" panose="00000500000000000000" pitchFamily="2" charset="0"/>
                        </a:rPr>
                        <a:t>Closely track deals in a visual sales pipeline (e.g., 360° view of sales activities)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805508061"/>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Collaborate across teams (e.g., marketing, sales, support on a centralized platform)</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11782391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Automate workflow processes (e.g., lead scoring, email scheduling)</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156100237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Provide contextual conversations (e.g., access to contact history, social media activities)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1959281927"/>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Offer data </a:t>
                      </a:r>
                      <a:r>
                        <a:rPr lang="en-US" sz="1800" err="1">
                          <a:effectLst/>
                          <a:latin typeface="Poppins" panose="00000500000000000000" pitchFamily="2" charset="0"/>
                          <a:cs typeface="Poppins" panose="00000500000000000000" pitchFamily="2" charset="0"/>
                        </a:rPr>
                        <a:t>visualisations</a:t>
                      </a:r>
                      <a:r>
                        <a:rPr lang="en-US" sz="1800">
                          <a:effectLst/>
                          <a:latin typeface="Poppins" panose="00000500000000000000" pitchFamily="2" charset="0"/>
                          <a:cs typeface="Poppins" panose="00000500000000000000" pitchFamily="2" charset="0"/>
                        </a:rPr>
                        <a:t> and forecasting (e.g., Salesforce, Insightly)</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244737631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Support lead nurturing through personalized emails and drip campaigns (e.g., </a:t>
                      </a:r>
                      <a:r>
                        <a:rPr lang="en-US" sz="1800" err="1">
                          <a:effectLst/>
                          <a:latin typeface="Poppins" panose="00000500000000000000" pitchFamily="2" charset="0"/>
                          <a:cs typeface="Poppins" panose="00000500000000000000" pitchFamily="2" charset="0"/>
                        </a:rPr>
                        <a:t>BIGContacts</a:t>
                      </a:r>
                      <a:r>
                        <a:rPr lang="en-US" sz="1800">
                          <a:effectLst/>
                          <a:latin typeface="Poppins" panose="00000500000000000000" pitchFamily="2" charset="0"/>
                          <a:cs typeface="Poppins" panose="00000500000000000000" pitchFamily="2" charset="0"/>
                        </a:rPr>
                        <a:t>)</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467770545"/>
                  </a:ext>
                </a:extLst>
              </a:tr>
            </a:tbl>
          </a:graphicData>
        </a:graphic>
      </p:graphicFrame>
      <p:graphicFrame>
        <p:nvGraphicFramePr>
          <p:cNvPr id="7" name="Tabell 6">
            <a:extLst>
              <a:ext uri="{FF2B5EF4-FFF2-40B4-BE49-F238E27FC236}">
                <a16:creationId xmlns:a16="http://schemas.microsoft.com/office/drawing/2014/main" id="{F67962E4-F668-085E-22BF-1E13B17F8E55}"/>
              </a:ext>
            </a:extLst>
          </p:cNvPr>
          <p:cNvGraphicFramePr>
            <a:graphicFrameLocks noGrp="1"/>
          </p:cNvGraphicFramePr>
          <p:nvPr>
            <p:extLst>
              <p:ext uri="{D42A27DB-BD31-4B8C-83A1-F6EECF244321}">
                <p14:modId xmlns:p14="http://schemas.microsoft.com/office/powerpoint/2010/main" val="959588933"/>
              </p:ext>
            </p:extLst>
          </p:nvPr>
        </p:nvGraphicFramePr>
        <p:xfrm>
          <a:off x="13235311" y="536258"/>
          <a:ext cx="4822427" cy="12667563"/>
        </p:xfrm>
        <a:graphic>
          <a:graphicData uri="http://schemas.openxmlformats.org/drawingml/2006/table">
            <a:tbl>
              <a:tblPr>
                <a:tableStyleId>{5940675A-B579-460E-94D1-54222C63F5DA}</a:tableStyleId>
              </a:tblPr>
              <a:tblGrid>
                <a:gridCol w="4822427">
                  <a:extLst>
                    <a:ext uri="{9D8B030D-6E8A-4147-A177-3AD203B41FA5}">
                      <a16:colId xmlns:a16="http://schemas.microsoft.com/office/drawing/2014/main" val="3608680299"/>
                    </a:ext>
                  </a:extLst>
                </a:gridCol>
              </a:tblGrid>
              <a:tr h="878661">
                <a:tc>
                  <a:txBody>
                    <a:bodyPr/>
                    <a:lstStyle/>
                    <a:p>
                      <a:pPr algn="ctr">
                        <a:lnSpc>
                          <a:spcPct val="115000"/>
                        </a:lnSpc>
                        <a:buNone/>
                      </a:pPr>
                      <a:r>
                        <a:rPr lang="en-US" sz="1800" b="1">
                          <a:effectLst/>
                          <a:latin typeface="Poppins" panose="00000500000000000000" pitchFamily="2" charset="0"/>
                          <a:cs typeface="Poppins" panose="00000500000000000000" pitchFamily="2" charset="0"/>
                        </a:rPr>
                        <a:t>Selection Criteria for B2B CRM</a:t>
                      </a:r>
                      <a:endParaRPr lang="en-US" sz="1800" b="1">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solidFill>
                      <a:schemeClr val="tx1">
                        <a:lumMod val="10000"/>
                        <a:lumOff val="90000"/>
                      </a:schemeClr>
                    </a:solidFill>
                  </a:tcPr>
                </a:tc>
                <a:extLst>
                  <a:ext uri="{0D108BD9-81ED-4DB2-BD59-A6C34878D82A}">
                    <a16:rowId xmlns:a16="http://schemas.microsoft.com/office/drawing/2014/main" val="1942703931"/>
                  </a:ext>
                </a:extLst>
              </a:tr>
              <a:tr h="878661">
                <a:tc>
                  <a:txBody>
                    <a:bodyPr/>
                    <a:lstStyle/>
                    <a:p>
                      <a:pPr>
                        <a:lnSpc>
                          <a:spcPct val="115000"/>
                        </a:lnSpc>
                        <a:buNone/>
                      </a:pPr>
                      <a:r>
                        <a:rPr lang="en-US" sz="1800">
                          <a:effectLst/>
                          <a:latin typeface="Poppins" panose="00000500000000000000" pitchFamily="2" charset="0"/>
                          <a:cs typeface="Poppins" panose="00000500000000000000" pitchFamily="2" charset="0"/>
                        </a:rPr>
                        <a:t>Ease of use and setup (e.g., BIGContacts is easy to set up and fully customizable)</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4182060945"/>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Robust automation capabilities (e.g., triggered based on contacts’ actions and behaviors)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771265818"/>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Insightful reporting and analytics (e.g., in-depth reports to identify bottlenecks)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2945301287"/>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Integration with external tools (e.g., ActiveCampaign integrates with Zendesk, Calendly)</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313979694"/>
                  </a:ext>
                </a:extLst>
              </a:tr>
              <a:tr h="878661">
                <a:tc>
                  <a:txBody>
                    <a:bodyPr/>
                    <a:lstStyle/>
                    <a:p>
                      <a:pPr>
                        <a:lnSpc>
                          <a:spcPct val="115000"/>
                        </a:lnSpc>
                        <a:buNone/>
                      </a:pPr>
                      <a:r>
                        <a:rPr lang="en-US" sz="1800">
                          <a:effectLst/>
                          <a:latin typeface="Poppins" panose="00000500000000000000" pitchFamily="2" charset="0"/>
                          <a:cs typeface="Poppins" panose="00000500000000000000" pitchFamily="2" charset="0"/>
                        </a:rPr>
                        <a:t>Mobile accessibility (e.g., BIGContacts, HubSpot, Salesforce offer mobile apps)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805508061"/>
                  </a:ext>
                </a:extLst>
              </a:tr>
              <a:tr h="1191168">
                <a:tc>
                  <a:txBody>
                    <a:bodyPr/>
                    <a:lstStyle/>
                    <a:p>
                      <a:pPr>
                        <a:lnSpc>
                          <a:spcPct val="115000"/>
                        </a:lnSpc>
                        <a:buNone/>
                      </a:pPr>
                      <a:r>
                        <a:rPr lang="en-US" sz="1800" err="1">
                          <a:effectLst/>
                          <a:latin typeface="Poppins" panose="00000500000000000000" pitchFamily="2" charset="0"/>
                          <a:cs typeface="Poppins" panose="00000500000000000000" pitchFamily="2" charset="0"/>
                        </a:rPr>
                        <a:t>Customisation</a:t>
                      </a:r>
                      <a:r>
                        <a:rPr lang="en-US" sz="1800">
                          <a:effectLst/>
                          <a:latin typeface="Poppins" panose="00000500000000000000" pitchFamily="2" charset="0"/>
                          <a:cs typeface="Poppins" panose="00000500000000000000" pitchFamily="2" charset="0"/>
                        </a:rPr>
                        <a:t> options (e.g., Pipedrive allows custom stages and fields for sales pipeline)</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311782391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Pricing affordability (e.g., BIGContacts starts at $9.99/month, forever free plan available)</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156100237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AI-powered features (e.g., Zoho’s Zia suggests best call times, but BIGContacts lacks AI lead scoring)</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1959281927"/>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Scalability for growing B2B businesses (e.g., Zoho integrates with over 500 third-party tools)</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2447376310"/>
                  </a:ext>
                </a:extLst>
              </a:tr>
              <a:tr h="1191168">
                <a:tc>
                  <a:txBody>
                    <a:bodyPr/>
                    <a:lstStyle/>
                    <a:p>
                      <a:pPr>
                        <a:lnSpc>
                          <a:spcPct val="115000"/>
                        </a:lnSpc>
                        <a:buNone/>
                      </a:pPr>
                      <a:r>
                        <a:rPr lang="en-US" sz="1800">
                          <a:effectLst/>
                          <a:latin typeface="Poppins" panose="00000500000000000000" pitchFamily="2" charset="0"/>
                          <a:cs typeface="Poppins" panose="00000500000000000000" pitchFamily="2" charset="0"/>
                        </a:rPr>
                        <a:t>Customer support and help documentation (e.g., Insightly needs improvement in this area)</a:t>
                      </a:r>
                      <a:endParaRPr lang="en-US" sz="1800">
                        <a:effectLst/>
                        <a:latin typeface="Poppins" panose="00000500000000000000" pitchFamily="2" charset="0"/>
                        <a:ea typeface="Arial" panose="020B0604020202020204" pitchFamily="34" charset="0"/>
                        <a:cs typeface="Poppins" panose="00000500000000000000" pitchFamily="2" charset="0"/>
                      </a:endParaRPr>
                    </a:p>
                  </a:txBody>
                  <a:tcPr marL="137160" marR="137160" marT="137160" marB="137160" anchor="ctr"/>
                </a:tc>
                <a:extLst>
                  <a:ext uri="{0D108BD9-81ED-4DB2-BD59-A6C34878D82A}">
                    <a16:rowId xmlns:a16="http://schemas.microsoft.com/office/drawing/2014/main" val="467770545"/>
                  </a:ext>
                </a:extLst>
              </a:tr>
            </a:tbl>
          </a:graphicData>
        </a:graphic>
      </p:graphicFrame>
      <p:pic>
        <p:nvPicPr>
          <p:cNvPr id="9" name="Bildobjekt 8">
            <a:extLst>
              <a:ext uri="{FF2B5EF4-FFF2-40B4-BE49-F238E27FC236}">
                <a16:creationId xmlns:a16="http://schemas.microsoft.com/office/drawing/2014/main" id="{4A4B7258-9221-7E03-1057-B34F42D88C06}"/>
              </a:ext>
            </a:extLst>
          </p:cNvPr>
          <p:cNvPicPr>
            <a:picLocks noChangeAspect="1"/>
          </p:cNvPicPr>
          <p:nvPr/>
        </p:nvPicPr>
        <p:blipFill>
          <a:blip r:embed="rId2"/>
          <a:stretch>
            <a:fillRect/>
          </a:stretch>
        </p:blipFill>
        <p:spPr>
          <a:xfrm>
            <a:off x="1599406" y="5815013"/>
            <a:ext cx="2944019" cy="7050437"/>
          </a:xfrm>
          <a:prstGeom prst="rect">
            <a:avLst/>
          </a:prstGeom>
        </p:spPr>
      </p:pic>
      <p:pic>
        <p:nvPicPr>
          <p:cNvPr id="11" name="Bildobjekt 10">
            <a:extLst>
              <a:ext uri="{FF2B5EF4-FFF2-40B4-BE49-F238E27FC236}">
                <a16:creationId xmlns:a16="http://schemas.microsoft.com/office/drawing/2014/main" id="{0BDB0EBB-209D-E5D9-A14A-56F3D804BB4F}"/>
              </a:ext>
            </a:extLst>
          </p:cNvPr>
          <p:cNvPicPr>
            <a:picLocks noChangeAspect="1"/>
          </p:cNvPicPr>
          <p:nvPr/>
        </p:nvPicPr>
        <p:blipFill>
          <a:blip r:embed="rId3"/>
          <a:stretch>
            <a:fillRect/>
          </a:stretch>
        </p:blipFill>
        <p:spPr>
          <a:xfrm>
            <a:off x="4543425" y="5815013"/>
            <a:ext cx="1546338" cy="7050436"/>
          </a:xfrm>
          <a:prstGeom prst="rect">
            <a:avLst/>
          </a:prstGeom>
        </p:spPr>
      </p:pic>
      <p:sp>
        <p:nvSpPr>
          <p:cNvPr id="13" name="Rektangel: rundade hörn 12">
            <a:extLst>
              <a:ext uri="{FF2B5EF4-FFF2-40B4-BE49-F238E27FC236}">
                <a16:creationId xmlns:a16="http://schemas.microsoft.com/office/drawing/2014/main" id="{3125765E-DC19-D3E6-0528-4358B60E6D03}"/>
              </a:ext>
            </a:extLst>
          </p:cNvPr>
          <p:cNvSpPr/>
          <p:nvPr/>
        </p:nvSpPr>
        <p:spPr>
          <a:xfrm>
            <a:off x="13146211" y="7029451"/>
            <a:ext cx="5027489" cy="1385888"/>
          </a:xfrm>
          <a:prstGeom prst="roundRect">
            <a:avLst>
              <a:gd name="adj" fmla="val 3524"/>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Rak pilkoppling 14">
            <a:extLst>
              <a:ext uri="{FF2B5EF4-FFF2-40B4-BE49-F238E27FC236}">
                <a16:creationId xmlns:a16="http://schemas.microsoft.com/office/drawing/2014/main" id="{61CF1939-47C1-F797-E725-553DED081A2A}"/>
              </a:ext>
            </a:extLst>
          </p:cNvPr>
          <p:cNvCxnSpPr>
            <a:cxnSpLocks/>
            <a:stCxn id="13" idx="1"/>
          </p:cNvCxnSpPr>
          <p:nvPr/>
        </p:nvCxnSpPr>
        <p:spPr>
          <a:xfrm flipH="1">
            <a:off x="6544411" y="7722395"/>
            <a:ext cx="660180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ruta 16">
            <a:extLst>
              <a:ext uri="{FF2B5EF4-FFF2-40B4-BE49-F238E27FC236}">
                <a16:creationId xmlns:a16="http://schemas.microsoft.com/office/drawing/2014/main" id="{64DAAF5A-616E-BA6C-635C-FE8D1E7CE3C4}"/>
              </a:ext>
            </a:extLst>
          </p:cNvPr>
          <p:cNvSpPr txBox="1"/>
          <p:nvPr/>
        </p:nvSpPr>
        <p:spPr>
          <a:xfrm>
            <a:off x="7133908" y="8186069"/>
            <a:ext cx="4764655" cy="2308324"/>
          </a:xfrm>
          <a:prstGeom prst="rect">
            <a:avLst/>
          </a:prstGeom>
          <a:noFill/>
        </p:spPr>
        <p:txBody>
          <a:bodyPr wrap="square">
            <a:spAutoFit/>
          </a:bodyPr>
          <a:lstStyle/>
          <a:p>
            <a:r>
              <a:rPr lang="en-US">
                <a:latin typeface="Poppins" panose="00000500000000000000" pitchFamily="2" charset="0"/>
                <a:cs typeface="Poppins" panose="00000500000000000000" pitchFamily="2" charset="0"/>
              </a:rPr>
              <a:t>For example, we see that there are questions around deal stages and pipelines.</a:t>
            </a:r>
          </a:p>
          <a:p>
            <a:endParaRPr lang="en-US">
              <a:latin typeface="Poppins" panose="00000500000000000000" pitchFamily="2" charset="0"/>
              <a:cs typeface="Poppins" panose="00000500000000000000" pitchFamily="2" charset="0"/>
            </a:endParaRPr>
          </a:p>
          <a:p>
            <a:r>
              <a:rPr lang="en-US">
                <a:latin typeface="Poppins" panose="00000500000000000000" pitchFamily="2" charset="0"/>
                <a:cs typeface="Poppins" panose="00000500000000000000" pitchFamily="2" charset="0"/>
              </a:rPr>
              <a:t>Based on this, further research can be done via tools that show search volumes for direct keywords and related topics/questions.</a:t>
            </a:r>
          </a:p>
        </p:txBody>
      </p:sp>
    </p:spTree>
    <p:extLst>
      <p:ext uri="{BB962C8B-B14F-4D97-AF65-F5344CB8AC3E}">
        <p14:creationId xmlns:p14="http://schemas.microsoft.com/office/powerpoint/2010/main" val="394603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Zooma template">
  <a:themeElements>
    <a:clrScheme name="Zooma">
      <a:dk1>
        <a:srgbClr val="202020"/>
      </a:dk1>
      <a:lt1>
        <a:srgbClr val="FFFFFF"/>
      </a:lt1>
      <a:dk2>
        <a:srgbClr val="646361"/>
      </a:dk2>
      <a:lt2>
        <a:srgbClr val="D5C5BE"/>
      </a:lt2>
      <a:accent1>
        <a:srgbClr val="D5C5BE"/>
      </a:accent1>
      <a:accent2>
        <a:srgbClr val="F3541E"/>
      </a:accent2>
      <a:accent3>
        <a:srgbClr val="DBDBDB"/>
      </a:accent3>
      <a:accent4>
        <a:srgbClr val="DBDBDB"/>
      </a:accent4>
      <a:accent5>
        <a:srgbClr val="646361"/>
      </a:accent5>
      <a:accent6>
        <a:srgbClr val="202020"/>
      </a:accent6>
      <a:hlink>
        <a:srgbClr val="202020"/>
      </a:hlink>
      <a:folHlink>
        <a:srgbClr val="2020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ooma-PowerPoint-template-2022" id="{D35E2793-774B-8F46-8D6D-39044004E9B6}" vid="{F4DE7EBE-DA02-F644-883F-6D23F0027B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8aa930c-e398-49f1-9258-b974f6bc8cdf">
      <UserInfo>
        <DisplayName>SharingLinks.e576856f-e745-4293-91bf-69ca502598f1.OrganizationEdit.642eceb4-2363-4563-a63a-cb5cec560c59</DisplayName>
        <AccountId>275</AccountId>
        <AccountType/>
      </UserInfo>
      <UserInfo>
        <DisplayName>Uyen Vu</DisplayName>
        <AccountId>401</AccountId>
        <AccountType/>
      </UserInfo>
      <UserInfo>
        <DisplayName>Anders Björklund</DisplayName>
        <AccountId>11</AccountId>
        <AccountType/>
      </UserInfo>
    </SharedWithUsers>
    <Link xmlns="8d2a4251-d80f-4913-bc0b-9149678afc36">
      <Url xsi:nil="true"/>
      <Description xsi:nil="true"/>
    </Link>
    <lcf76f155ced4ddcb4097134ff3c332f xmlns="8d2a4251-d80f-4913-bc0b-9149678afc36">
      <Terms xmlns="http://schemas.microsoft.com/office/infopath/2007/PartnerControls"/>
    </lcf76f155ced4ddcb4097134ff3c332f>
    <TaxCatchAll xmlns="08aa930c-e398-49f1-9258-b974f6bc8cdf" xsi:nil="true"/>
    <Person xmlns="8d2a4251-d80f-4913-bc0b-9149678afc36">
      <UserInfo>
        <DisplayName/>
        <AccountId xsi:nil="true"/>
        <AccountType/>
      </UserInfo>
    </Pers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5B1DD2B23E4844BCA59F4896920EA0" ma:contentTypeVersion="21" ma:contentTypeDescription="Create a new document." ma:contentTypeScope="" ma:versionID="b45832cd165b185ce677110b8cbcfd2a">
  <xsd:schema xmlns:xsd="http://www.w3.org/2001/XMLSchema" xmlns:xs="http://www.w3.org/2001/XMLSchema" xmlns:p="http://schemas.microsoft.com/office/2006/metadata/properties" xmlns:ns2="8d2a4251-d80f-4913-bc0b-9149678afc36" xmlns:ns3="08aa930c-e398-49f1-9258-b974f6bc8cdf" targetNamespace="http://schemas.microsoft.com/office/2006/metadata/properties" ma:root="true" ma:fieldsID="05921eed72614eb0edf0e75b0d8f5310" ns2:_="" ns3:_="">
    <xsd:import namespace="8d2a4251-d80f-4913-bc0b-9149678afc36"/>
    <xsd:import namespace="08aa930c-e398-49f1-9258-b974f6bc8c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ink"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Pers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a4251-d80f-4913-bc0b-9149678afc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Link" ma:index="17"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739d4c-aaa9-4e87-b20b-38234c55aaf7"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aa930c-e398-49f1-9258-b974f6bc8cd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1f37dd-e60e-4ce4-a856-66cb6fa24dfc}" ma:internalName="TaxCatchAll" ma:showField="CatchAllData" ma:web="08aa930c-e398-49f1-9258-b974f6bc8c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DC9C1-05DA-4FAC-99DD-69074F6BDDDE}">
  <ds:schemaRefs>
    <ds:schemaRef ds:uri="http://purl.org/dc/terms/"/>
    <ds:schemaRef ds:uri="http://schemas.microsoft.com/office/2006/documentManagement/types"/>
    <ds:schemaRef ds:uri="8d2a4251-d80f-4913-bc0b-9149678afc36"/>
    <ds:schemaRef ds:uri="http://purl.org/dc/dcmitype/"/>
    <ds:schemaRef ds:uri="http://www.w3.org/XML/1998/namespace"/>
    <ds:schemaRef ds:uri="http://purl.org/dc/elements/1.1/"/>
    <ds:schemaRef ds:uri="http://schemas.openxmlformats.org/package/2006/metadata/core-properties"/>
    <ds:schemaRef ds:uri="http://schemas.microsoft.com/office/infopath/2007/PartnerControls"/>
    <ds:schemaRef ds:uri="08aa930c-e398-49f1-9258-b974f6bc8cdf"/>
    <ds:schemaRef ds:uri="http://schemas.microsoft.com/office/2006/metadata/properties"/>
  </ds:schemaRefs>
</ds:datastoreItem>
</file>

<file path=customXml/itemProps2.xml><?xml version="1.0" encoding="utf-8"?>
<ds:datastoreItem xmlns:ds="http://schemas.openxmlformats.org/officeDocument/2006/customXml" ds:itemID="{47AD050F-F50A-4C76-B494-FA7DFC20A068}">
  <ds:schemaRefs>
    <ds:schemaRef ds:uri="http://schemas.microsoft.com/sharepoint/v3/contenttype/forms"/>
  </ds:schemaRefs>
</ds:datastoreItem>
</file>

<file path=customXml/itemProps3.xml><?xml version="1.0" encoding="utf-8"?>
<ds:datastoreItem xmlns:ds="http://schemas.openxmlformats.org/officeDocument/2006/customXml" ds:itemID="{5A4F87FF-1476-45F4-9E7B-943ED4B60CF3}">
  <ds:schemaRefs>
    <ds:schemaRef ds:uri="08aa930c-e398-49f1-9258-b974f6bc8cdf"/>
    <ds:schemaRef ds:uri="8d2a4251-d80f-4913-bc0b-9149678afc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Zooma-PowerPoint-template-2022</Template>
  <TotalTime>0</TotalTime>
  <Words>2723</Words>
  <Application>Microsoft Macintosh PowerPoint</Application>
  <PresentationFormat>Custom</PresentationFormat>
  <Paragraphs>151</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Poppins</vt:lpstr>
      <vt:lpstr>Poppins SemiBold</vt:lpstr>
      <vt:lpstr>Zooma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Zooma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B2B prompts for smarter research.  </dc:title>
  <dc:subject>SEO outlook</dc:subject>
  <dc:creator>Daniel Falk</dc:creator>
  <cp:keywords/>
  <dc:description/>
  <cp:lastModifiedBy>Niyat Ghebremichael</cp:lastModifiedBy>
  <cp:revision>1</cp:revision>
  <dcterms:created xsi:type="dcterms:W3CDTF">2022-09-13T19:34:20Z</dcterms:created>
  <dcterms:modified xsi:type="dcterms:W3CDTF">2025-05-16T07:22:40Z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0x010100815B1DD2B23E4844BCA59F4896920EA0</vt:lpwstr>
  </property>
  <property fmtid="{D5CDD505-2E9C-101B-9397-08002B2CF9AE}" pid="3" name="MediaServiceImageTags">
    <vt:lpwstr/>
  </property>
</Properties>
</file>